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notesSlides/notesSlide2.xml" ContentType="application/vnd.openxmlformats-officedocument.presentationml.notesSlide+xml"/>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notesSlides/notesSlide3.xml" ContentType="application/vnd.openxmlformats-officedocument.presentationml.notesSlide+xml"/>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notesSlides/notesSlide4.xml" ContentType="application/vnd.openxmlformats-officedocument.presentationml.notesSlide+xml"/>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8" r:id="rId2"/>
    <p:sldId id="261" r:id="rId3"/>
    <p:sldId id="257" r:id="rId4"/>
    <p:sldId id="262" r:id="rId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479" autoAdjust="0"/>
  </p:normalViewPr>
  <p:slideViewPr>
    <p:cSldViewPr showGuides="1">
      <p:cViewPr varScale="1">
        <p:scale>
          <a:sx n="103" d="100"/>
          <a:sy n="103" d="100"/>
        </p:scale>
        <p:origin x="-14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4" Type="http://schemas.openxmlformats.org/officeDocument/2006/relationships/image" Target="../media/image4.wmf"/><Relationship Id="rId5" Type="http://schemas.openxmlformats.org/officeDocument/2006/relationships/image" Target="../media/image5.wmf"/><Relationship Id="rId6" Type="http://schemas.openxmlformats.org/officeDocument/2006/relationships/image" Target="../media/image6.wmf"/><Relationship Id="rId1" Type="http://schemas.openxmlformats.org/officeDocument/2006/relationships/image" Target="../media/image1.wmf"/><Relationship Id="rId2"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4" Type="http://schemas.openxmlformats.org/officeDocument/2006/relationships/image" Target="../media/image8.wmf"/><Relationship Id="rId5" Type="http://schemas.openxmlformats.org/officeDocument/2006/relationships/image" Target="../media/image9.wmf"/><Relationship Id="rId6" Type="http://schemas.openxmlformats.org/officeDocument/2006/relationships/image" Target="../media/image10.wmf"/><Relationship Id="rId7" Type="http://schemas.openxmlformats.org/officeDocument/2006/relationships/image" Target="../media/image11.wmf"/><Relationship Id="rId1" Type="http://schemas.openxmlformats.org/officeDocument/2006/relationships/image" Target="../media/image1.wmf"/><Relationship Id="rId2"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1" Type="http://schemas.openxmlformats.org/officeDocument/2006/relationships/image" Target="../media/image12.wmf"/><Relationship Id="rId2"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4" Type="http://schemas.openxmlformats.org/officeDocument/2006/relationships/image" Target="../media/image8.wmf"/><Relationship Id="rId5" Type="http://schemas.openxmlformats.org/officeDocument/2006/relationships/image" Target="../media/image9.wmf"/><Relationship Id="rId6" Type="http://schemas.openxmlformats.org/officeDocument/2006/relationships/image" Target="../media/image10.wmf"/><Relationship Id="rId7" Type="http://schemas.openxmlformats.org/officeDocument/2006/relationships/image" Target="../media/image11.wmf"/><Relationship Id="rId1" Type="http://schemas.openxmlformats.org/officeDocument/2006/relationships/image" Target="../media/image1.wmf"/><Relationship Id="rId2"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a:latin typeface="Calibri" charset="0"/>
              </a:defRPr>
            </a:lvl1pPr>
          </a:lstStyle>
          <a:p>
            <a:fld id="{B670C90F-32BE-8E4E-A1ED-ED1651BBE74B}" type="datetimeFigureOut">
              <a:rPr lang="en-US"/>
              <a:pPr/>
              <a:t>6/23/17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a:latin typeface="Calibri" charset="0"/>
              </a:defRPr>
            </a:lvl1pPr>
          </a:lstStyle>
          <a:p>
            <a:fld id="{24CD2535-A3F1-FA48-97CC-1105E4BD8940}" type="slidenum">
              <a:rPr lang="en-US"/>
              <a:pPr/>
              <a:t>‹#›</a:t>
            </a:fld>
            <a:endParaRPr lang="en-US"/>
          </a:p>
        </p:txBody>
      </p:sp>
    </p:spTree>
    <p:extLst>
      <p:ext uri="{BB962C8B-B14F-4D97-AF65-F5344CB8AC3E}">
        <p14:creationId xmlns:p14="http://schemas.microsoft.com/office/powerpoint/2010/main" val="35539579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717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18AC70A5-93BA-264E-83CC-34FA11D13392}" type="slidenum">
              <a:rPr lang="en-US">
                <a:latin typeface="Calibri" charset="0"/>
              </a:rPr>
              <a:pPr eaLnBrk="1" hangingPunct="1"/>
              <a:t>1</a:t>
            </a:fld>
            <a:endParaRPr 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0244" name="Slide Number Placeholder 3"/>
          <p:cNvSpPr txBox="1">
            <a:spLocks noGrp="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C5C1117A-6883-834C-B732-BF77843335B8}" type="slidenum">
              <a:rPr lang="en-US" sz="1300">
                <a:latin typeface="Calibri" charset="0"/>
              </a:rPr>
              <a:pPr algn="r" eaLnBrk="1" hangingPunct="1"/>
              <a:t>2</a:t>
            </a:fld>
            <a:endParaRPr lang="en-US" sz="1300">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1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2292" name="Slide Number Placeholder 3"/>
          <p:cNvSpPr txBox="1">
            <a:spLocks noGrp="1"/>
          </p:cNvSpPr>
          <p:nvPr/>
        </p:nvSpPr>
        <p:spPr bwMode="auto">
          <a:xfrm>
            <a:off x="4143375" y="9120188"/>
            <a:ext cx="31702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82951ED0-5CF7-6047-8180-744173940026}" type="slidenum">
              <a:rPr lang="en-US" sz="1300">
                <a:latin typeface="Calibri" charset="0"/>
              </a:rPr>
              <a:pPr algn="r" eaLnBrk="1" hangingPunct="1"/>
              <a:t>4</a:t>
            </a:fld>
            <a:endParaRPr lang="en-US" sz="13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79D85BDB-391E-2D42-A225-075788CD82CC}" type="datetimeFigureOut">
              <a:rPr lang="en-US"/>
              <a:pPr/>
              <a:t>6/23/17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DFCEC56B-6DD4-6142-84AF-96BFBF71DC0A}" type="slidenum">
              <a:rPr lang="en-US"/>
              <a:pPr/>
              <a:t>‹#›</a:t>
            </a:fld>
            <a:endParaRPr lang="en-US"/>
          </a:p>
        </p:txBody>
      </p:sp>
    </p:spTree>
    <p:extLst>
      <p:ext uri="{BB962C8B-B14F-4D97-AF65-F5344CB8AC3E}">
        <p14:creationId xmlns:p14="http://schemas.microsoft.com/office/powerpoint/2010/main" val="691065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27E4063-FAB2-874D-B6B3-BA26F2FC7A72}" type="datetimeFigureOut">
              <a:rPr lang="en-US"/>
              <a:pPr/>
              <a:t>6/23/17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F178C64-D2FE-694E-8E16-810A7DDA0E7E}" type="slidenum">
              <a:rPr lang="en-US"/>
              <a:pPr/>
              <a:t>‹#›</a:t>
            </a:fld>
            <a:endParaRPr lang="en-US"/>
          </a:p>
        </p:txBody>
      </p:sp>
    </p:spTree>
    <p:extLst>
      <p:ext uri="{BB962C8B-B14F-4D97-AF65-F5344CB8AC3E}">
        <p14:creationId xmlns:p14="http://schemas.microsoft.com/office/powerpoint/2010/main" val="1494241158"/>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A0AFCF0D-DB70-6744-9D13-0D033DDF12C8}" type="datetimeFigureOut">
              <a:rPr lang="en-US"/>
              <a:pPr/>
              <a:t>6/23/17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B3794C27-E1B5-FC4D-AA2A-6A2648177F3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4.wmf"/><Relationship Id="rId12" Type="http://schemas.openxmlformats.org/officeDocument/2006/relationships/oleObject" Target="../embeddings/oleObject5.bin"/><Relationship Id="rId13" Type="http://schemas.openxmlformats.org/officeDocument/2006/relationships/image" Target="../media/image5.wmf"/><Relationship Id="rId14" Type="http://schemas.openxmlformats.org/officeDocument/2006/relationships/oleObject" Target="../embeddings/oleObject6.bin"/><Relationship Id="rId15" Type="http://schemas.openxmlformats.org/officeDocument/2006/relationships/image" Target="../media/image6.wmf"/><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notesSlide" Target="../notesSlides/notesSlide1.xml"/><Relationship Id="rId4" Type="http://schemas.openxmlformats.org/officeDocument/2006/relationships/oleObject" Target="../embeddings/oleObject1.bin"/><Relationship Id="rId5" Type="http://schemas.openxmlformats.org/officeDocument/2006/relationships/image" Target="../media/image1.wmf"/><Relationship Id="rId6" Type="http://schemas.openxmlformats.org/officeDocument/2006/relationships/oleObject" Target="../embeddings/oleObject2.bin"/><Relationship Id="rId7" Type="http://schemas.openxmlformats.org/officeDocument/2006/relationships/image" Target="../media/image2.wmf"/><Relationship Id="rId8" Type="http://schemas.openxmlformats.org/officeDocument/2006/relationships/oleObject" Target="../embeddings/oleObject3.bin"/><Relationship Id="rId9" Type="http://schemas.openxmlformats.org/officeDocument/2006/relationships/image" Target="../media/image3.wmf"/><Relationship Id="rId10"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11" Type="http://schemas.openxmlformats.org/officeDocument/2006/relationships/image" Target="../media/image8.wmf"/><Relationship Id="rId12" Type="http://schemas.openxmlformats.org/officeDocument/2006/relationships/oleObject" Target="../embeddings/oleObject11.bin"/><Relationship Id="rId13" Type="http://schemas.openxmlformats.org/officeDocument/2006/relationships/image" Target="../media/image9.wmf"/><Relationship Id="rId14" Type="http://schemas.openxmlformats.org/officeDocument/2006/relationships/oleObject" Target="../embeddings/oleObject12.bin"/><Relationship Id="rId15" Type="http://schemas.openxmlformats.org/officeDocument/2006/relationships/image" Target="../media/image10.wmf"/><Relationship Id="rId16" Type="http://schemas.openxmlformats.org/officeDocument/2006/relationships/oleObject" Target="../embeddings/oleObject13.bin"/><Relationship Id="rId17" Type="http://schemas.openxmlformats.org/officeDocument/2006/relationships/image" Target="../media/image11.wmf"/><Relationship Id="rId1" Type="http://schemas.openxmlformats.org/officeDocument/2006/relationships/vmlDrawing" Target="../drawings/vmlDrawing2.vml"/><Relationship Id="rId2" Type="http://schemas.openxmlformats.org/officeDocument/2006/relationships/slideLayout" Target="../slideLayouts/slideLayout1.xml"/><Relationship Id="rId3" Type="http://schemas.openxmlformats.org/officeDocument/2006/relationships/notesSlide" Target="../notesSlides/notesSlide2.xml"/><Relationship Id="rId4" Type="http://schemas.openxmlformats.org/officeDocument/2006/relationships/oleObject" Target="../embeddings/oleObject7.bin"/><Relationship Id="rId5" Type="http://schemas.openxmlformats.org/officeDocument/2006/relationships/image" Target="../media/image1.wmf"/><Relationship Id="rId6" Type="http://schemas.openxmlformats.org/officeDocument/2006/relationships/oleObject" Target="../embeddings/oleObject8.bin"/><Relationship Id="rId7" Type="http://schemas.openxmlformats.org/officeDocument/2006/relationships/image" Target="../media/image4.wmf"/><Relationship Id="rId8" Type="http://schemas.openxmlformats.org/officeDocument/2006/relationships/oleObject" Target="../embeddings/oleObject9.bin"/><Relationship Id="rId9" Type="http://schemas.openxmlformats.org/officeDocument/2006/relationships/image" Target="../media/image7.wmf"/><Relationship Id="rId10"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oleObject14.bin"/><Relationship Id="rId5" Type="http://schemas.openxmlformats.org/officeDocument/2006/relationships/image" Target="../media/image12.wmf"/><Relationship Id="rId6" Type="http://schemas.openxmlformats.org/officeDocument/2006/relationships/oleObject" Target="../embeddings/oleObject15.bin"/><Relationship Id="rId7" Type="http://schemas.openxmlformats.org/officeDocument/2006/relationships/image" Target="../media/image13.wmf"/><Relationship Id="rId8" Type="http://schemas.openxmlformats.org/officeDocument/2006/relationships/oleObject" Target="../embeddings/oleObject16.bin"/><Relationship Id="rId9" Type="http://schemas.openxmlformats.org/officeDocument/2006/relationships/image" Target="../media/image14.wmf"/><Relationship Id="rId10" Type="http://schemas.openxmlformats.org/officeDocument/2006/relationships/oleObject" Target="../embeddings/oleObject17.bin"/><Relationship Id="rId11" Type="http://schemas.openxmlformats.org/officeDocument/2006/relationships/image" Target="../media/image15.wmf"/><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1" Type="http://schemas.openxmlformats.org/officeDocument/2006/relationships/image" Target="../media/image8.wmf"/><Relationship Id="rId12" Type="http://schemas.openxmlformats.org/officeDocument/2006/relationships/oleObject" Target="../embeddings/oleObject22.bin"/><Relationship Id="rId13" Type="http://schemas.openxmlformats.org/officeDocument/2006/relationships/image" Target="../media/image9.wmf"/><Relationship Id="rId14" Type="http://schemas.openxmlformats.org/officeDocument/2006/relationships/oleObject" Target="../embeddings/oleObject23.bin"/><Relationship Id="rId15" Type="http://schemas.openxmlformats.org/officeDocument/2006/relationships/image" Target="../media/image10.wmf"/><Relationship Id="rId16" Type="http://schemas.openxmlformats.org/officeDocument/2006/relationships/oleObject" Target="../embeddings/oleObject24.bin"/><Relationship Id="rId17" Type="http://schemas.openxmlformats.org/officeDocument/2006/relationships/image" Target="../media/image11.wmf"/><Relationship Id="rId1" Type="http://schemas.openxmlformats.org/officeDocument/2006/relationships/vmlDrawing" Target="../drawings/vmlDrawing4.vml"/><Relationship Id="rId2" Type="http://schemas.openxmlformats.org/officeDocument/2006/relationships/slideLayout" Target="../slideLayouts/slideLayout1.xml"/><Relationship Id="rId3" Type="http://schemas.openxmlformats.org/officeDocument/2006/relationships/notesSlide" Target="../notesSlides/notesSlide4.xml"/><Relationship Id="rId4" Type="http://schemas.openxmlformats.org/officeDocument/2006/relationships/oleObject" Target="../embeddings/oleObject18.bin"/><Relationship Id="rId5" Type="http://schemas.openxmlformats.org/officeDocument/2006/relationships/image" Target="../media/image1.wmf"/><Relationship Id="rId6" Type="http://schemas.openxmlformats.org/officeDocument/2006/relationships/oleObject" Target="../embeddings/oleObject19.bin"/><Relationship Id="rId7" Type="http://schemas.openxmlformats.org/officeDocument/2006/relationships/image" Target="../media/image4.wmf"/><Relationship Id="rId8" Type="http://schemas.openxmlformats.org/officeDocument/2006/relationships/oleObject" Target="../embeddings/oleObject20.bin"/><Relationship Id="rId9" Type="http://schemas.openxmlformats.org/officeDocument/2006/relationships/image" Target="../media/image7.wmf"/><Relationship Id="rId10" Type="http://schemas.openxmlformats.org/officeDocument/2006/relationships/oleObject" Target="../embeddings/oleObject2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56" name="Straight Connector 11"/>
          <p:cNvCxnSpPr>
            <a:cxnSpLocks noChangeShapeType="1"/>
          </p:cNvCxnSpPr>
          <p:nvPr/>
        </p:nvCxnSpPr>
        <p:spPr bwMode="auto">
          <a:xfrm>
            <a:off x="1193800" y="3019425"/>
            <a:ext cx="390525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15" name="Straight Connector 14"/>
          <p:cNvCxnSpPr/>
          <p:nvPr/>
        </p:nvCxnSpPr>
        <p:spPr>
          <a:xfrm rot="16200000" flipH="1">
            <a:off x="3848100" y="2095500"/>
            <a:ext cx="2438400" cy="1752600"/>
          </a:xfrm>
          <a:prstGeom prst="line">
            <a:avLst/>
          </a:prstGeom>
          <a:ln w="25400"/>
        </p:spPr>
        <p:style>
          <a:lnRef idx="1">
            <a:schemeClr val="dk1"/>
          </a:lnRef>
          <a:fillRef idx="0">
            <a:schemeClr val="dk1"/>
          </a:fillRef>
          <a:effectRef idx="0">
            <a:schemeClr val="dk1"/>
          </a:effectRef>
          <a:fontRef idx="minor">
            <a:schemeClr val="tx1"/>
          </a:fontRef>
        </p:style>
      </p:cxnSp>
      <p:grpSp>
        <p:nvGrpSpPr>
          <p:cNvPr id="2058" name="Group 48"/>
          <p:cNvGrpSpPr>
            <a:grpSpLocks/>
          </p:cNvGrpSpPr>
          <p:nvPr/>
        </p:nvGrpSpPr>
        <p:grpSpPr bwMode="auto">
          <a:xfrm>
            <a:off x="2019300" y="5186363"/>
            <a:ext cx="306388" cy="306387"/>
            <a:chOff x="3122612" y="1828801"/>
            <a:chExt cx="306388" cy="306388"/>
          </a:xfrm>
        </p:grpSpPr>
        <p:cxnSp>
          <p:nvCxnSpPr>
            <p:cNvPr id="83" name="Straight Arrow Connector 82"/>
            <p:cNvCxnSpPr/>
            <p:nvPr/>
          </p:nvCxnSpPr>
          <p:spPr>
            <a:xfrm rot="5400000" flipH="1" flipV="1">
              <a:off x="2970212" y="1981202"/>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flipV="1">
              <a:off x="3122612" y="2133602"/>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2059" name="Group 49"/>
          <p:cNvGrpSpPr>
            <a:grpSpLocks/>
          </p:cNvGrpSpPr>
          <p:nvPr/>
        </p:nvGrpSpPr>
        <p:grpSpPr bwMode="auto">
          <a:xfrm>
            <a:off x="6705600" y="3733800"/>
            <a:ext cx="354013" cy="328613"/>
            <a:chOff x="2589213" y="2514600"/>
            <a:chExt cx="230187" cy="230188"/>
          </a:xfrm>
        </p:grpSpPr>
        <p:cxnSp>
          <p:nvCxnSpPr>
            <p:cNvPr id="88" name="Straight Arrow Connector 87"/>
            <p:cNvCxnSpPr/>
            <p:nvPr/>
          </p:nvCxnSpPr>
          <p:spPr>
            <a:xfrm rot="5400000">
              <a:off x="2476224" y="2628702"/>
              <a:ext cx="229076" cy="3097"/>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90" name="Straight Arrow Connector 89"/>
            <p:cNvCxnSpPr/>
            <p:nvPr/>
          </p:nvCxnSpPr>
          <p:spPr>
            <a:xfrm>
              <a:off x="2591277" y="2514600"/>
              <a:ext cx="228123" cy="1112"/>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cxnSp>
        <p:nvCxnSpPr>
          <p:cNvPr id="110" name="Straight Connector 109"/>
          <p:cNvCxnSpPr/>
          <p:nvPr/>
        </p:nvCxnSpPr>
        <p:spPr>
          <a:xfrm rot="16200000" flipV="1">
            <a:off x="-992187" y="3733800"/>
            <a:ext cx="4421188" cy="1587"/>
          </a:xfrm>
          <a:prstGeom prst="line">
            <a:avLst/>
          </a:prstGeom>
          <a:ln w="19050"/>
        </p:spPr>
        <p:style>
          <a:lnRef idx="1">
            <a:schemeClr val="dk1"/>
          </a:lnRef>
          <a:fillRef idx="0">
            <a:schemeClr val="dk1"/>
          </a:fillRef>
          <a:effectRef idx="0">
            <a:schemeClr val="dk1"/>
          </a:effectRef>
          <a:fontRef idx="minor">
            <a:schemeClr val="tx1"/>
          </a:fontRef>
        </p:style>
      </p:cxnSp>
      <p:cxnSp>
        <p:nvCxnSpPr>
          <p:cNvPr id="112" name="Straight Connector 111"/>
          <p:cNvCxnSpPr/>
          <p:nvPr/>
        </p:nvCxnSpPr>
        <p:spPr>
          <a:xfrm>
            <a:off x="1219200" y="5943600"/>
            <a:ext cx="579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nvGrpSpPr>
          <p:cNvPr id="2062" name="Group 75"/>
          <p:cNvGrpSpPr>
            <a:grpSpLocks/>
          </p:cNvGrpSpPr>
          <p:nvPr/>
        </p:nvGrpSpPr>
        <p:grpSpPr bwMode="auto">
          <a:xfrm flipV="1">
            <a:off x="3829050" y="3011488"/>
            <a:ext cx="1279525" cy="660400"/>
            <a:chOff x="3071005" y="3566911"/>
            <a:chExt cx="1279525" cy="660400"/>
          </a:xfrm>
        </p:grpSpPr>
        <p:sp>
          <p:nvSpPr>
            <p:cNvPr id="2" name="Freeform 26"/>
            <p:cNvSpPr/>
            <p:nvPr/>
          </p:nvSpPr>
          <p:spPr>
            <a:xfrm>
              <a:off x="3071005" y="3566911"/>
              <a:ext cx="1279525" cy="660400"/>
            </a:xfrm>
            <a:custGeom>
              <a:avLst/>
              <a:gdLst>
                <a:gd name="connsiteX0" fmla="*/ 0 w 1280160"/>
                <a:gd name="connsiteY0" fmla="*/ 0 h 659959"/>
                <a:gd name="connsiteX1" fmla="*/ 143123 w 1280160"/>
                <a:gd name="connsiteY1" fmla="*/ 111319 h 659959"/>
                <a:gd name="connsiteX2" fmla="*/ 389614 w 1280160"/>
                <a:gd name="connsiteY2" fmla="*/ 254442 h 659959"/>
                <a:gd name="connsiteX3" fmla="*/ 524786 w 1280160"/>
                <a:gd name="connsiteY3" fmla="*/ 326004 h 659959"/>
                <a:gd name="connsiteX4" fmla="*/ 644055 w 1280160"/>
                <a:gd name="connsiteY4" fmla="*/ 373712 h 659959"/>
                <a:gd name="connsiteX5" fmla="*/ 763325 w 1280160"/>
                <a:gd name="connsiteY5" fmla="*/ 429371 h 659959"/>
                <a:gd name="connsiteX6" fmla="*/ 866692 w 1280160"/>
                <a:gd name="connsiteY6" fmla="*/ 477079 h 659959"/>
                <a:gd name="connsiteX7" fmla="*/ 970059 w 1280160"/>
                <a:gd name="connsiteY7" fmla="*/ 524786 h 659959"/>
                <a:gd name="connsiteX8" fmla="*/ 1081377 w 1280160"/>
                <a:gd name="connsiteY8" fmla="*/ 580446 h 659959"/>
                <a:gd name="connsiteX9" fmla="*/ 1224501 w 1280160"/>
                <a:gd name="connsiteY9" fmla="*/ 636105 h 659959"/>
                <a:gd name="connsiteX10" fmla="*/ 1272208 w 1280160"/>
                <a:gd name="connsiteY10" fmla="*/ 644056 h 659959"/>
                <a:gd name="connsiteX11" fmla="*/ 1280160 w 1280160"/>
                <a:gd name="connsiteY11" fmla="*/ 659959 h 659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3" name="Freeform 33"/>
            <p:cNvSpPr/>
            <p:nvPr/>
          </p:nvSpPr>
          <p:spPr>
            <a:xfrm>
              <a:off x="3380568" y="3749474"/>
              <a:ext cx="79375" cy="95250"/>
            </a:xfrm>
            <a:custGeom>
              <a:avLst/>
              <a:gdLst>
                <a:gd name="connsiteX0" fmla="*/ 0 w 79512"/>
                <a:gd name="connsiteY0" fmla="*/ 95416 h 95416"/>
                <a:gd name="connsiteX1" fmla="*/ 71561 w 79512"/>
                <a:gd name="connsiteY1" fmla="*/ 79513 h 95416"/>
                <a:gd name="connsiteX2" fmla="*/ 47707 w 79512"/>
                <a:gd name="connsiteY2" fmla="*/ 0 h 95416"/>
                <a:gd name="connsiteX3" fmla="*/ 47707 w 79512"/>
                <a:gd name="connsiteY3" fmla="*/ 0 h 95416"/>
              </a:gdLst>
              <a:ahLst/>
              <a:cxnLst>
                <a:cxn ang="0">
                  <a:pos x="connsiteX0" y="connsiteY0"/>
                </a:cxn>
                <a:cxn ang="0">
                  <a:pos x="connsiteX1" y="connsiteY1"/>
                </a:cxn>
                <a:cxn ang="0">
                  <a:pos x="connsiteX2" y="connsiteY2"/>
                </a:cxn>
                <a:cxn ang="0">
                  <a:pos x="connsiteX3" y="connsiteY3"/>
                </a:cxn>
              </a:cxnLst>
              <a:rect l="l" t="t" r="r" b="b"/>
              <a:pathLst>
                <a:path w="79512" h="95416">
                  <a:moveTo>
                    <a:pt x="0" y="95416"/>
                  </a:moveTo>
                  <a:lnTo>
                    <a:pt x="71561" y="79513"/>
                  </a:lnTo>
                  <a:cubicBezTo>
                    <a:pt x="79512" y="63610"/>
                    <a:pt x="47707" y="0"/>
                    <a:pt x="47707" y="0"/>
                  </a:cubicBezTo>
                  <a:lnTo>
                    <a:pt x="47707"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4" name="Freeform 34"/>
            <p:cNvSpPr/>
            <p:nvPr/>
          </p:nvSpPr>
          <p:spPr>
            <a:xfrm>
              <a:off x="3483755" y="3812974"/>
              <a:ext cx="79375" cy="95250"/>
            </a:xfrm>
            <a:custGeom>
              <a:avLst/>
              <a:gdLst>
                <a:gd name="connsiteX0" fmla="*/ 0 w 79514"/>
                <a:gd name="connsiteY0" fmla="*/ 95415 h 95415"/>
                <a:gd name="connsiteX1" fmla="*/ 79514 w 79514"/>
                <a:gd name="connsiteY1" fmla="*/ 79513 h 95415"/>
                <a:gd name="connsiteX2" fmla="*/ 63611 w 79514"/>
                <a:gd name="connsiteY2" fmla="*/ 0 h 95415"/>
                <a:gd name="connsiteX3" fmla="*/ 63611 w 79514"/>
                <a:gd name="connsiteY3" fmla="*/ 0 h 95415"/>
              </a:gdLst>
              <a:ahLst/>
              <a:cxnLst>
                <a:cxn ang="0">
                  <a:pos x="connsiteX0" y="connsiteY0"/>
                </a:cxn>
                <a:cxn ang="0">
                  <a:pos x="connsiteX1" y="connsiteY1"/>
                </a:cxn>
                <a:cxn ang="0">
                  <a:pos x="connsiteX2" y="connsiteY2"/>
                </a:cxn>
                <a:cxn ang="0">
                  <a:pos x="connsiteX3" y="connsiteY3"/>
                </a:cxn>
              </a:cxnLst>
              <a:rect l="l" t="t" r="r" b="b"/>
              <a:pathLst>
                <a:path w="79514" h="95415">
                  <a:moveTo>
                    <a:pt x="0" y="95415"/>
                  </a:moveTo>
                  <a:lnTo>
                    <a:pt x="79514" y="79513"/>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5" name="Freeform 35"/>
            <p:cNvSpPr/>
            <p:nvPr/>
          </p:nvSpPr>
          <p:spPr>
            <a:xfrm>
              <a:off x="3602818" y="3849486"/>
              <a:ext cx="88900" cy="122238"/>
            </a:xfrm>
            <a:custGeom>
              <a:avLst/>
              <a:gdLst>
                <a:gd name="connsiteX0" fmla="*/ 0 w 87464"/>
                <a:gd name="connsiteY0" fmla="*/ 123245 h 123245"/>
                <a:gd name="connsiteX1" fmla="*/ 87464 w 87464"/>
                <a:gd name="connsiteY1" fmla="*/ 91440 h 123245"/>
                <a:gd name="connsiteX2" fmla="*/ 79513 w 87464"/>
                <a:gd name="connsiteY2" fmla="*/ 11927 h 123245"/>
                <a:gd name="connsiteX3" fmla="*/ 71562 w 87464"/>
                <a:gd name="connsiteY3" fmla="*/ 19878 h 123245"/>
              </a:gdLst>
              <a:ahLst/>
              <a:cxnLst>
                <a:cxn ang="0">
                  <a:pos x="connsiteX0" y="connsiteY0"/>
                </a:cxn>
                <a:cxn ang="0">
                  <a:pos x="connsiteX1" y="connsiteY1"/>
                </a:cxn>
                <a:cxn ang="0">
                  <a:pos x="connsiteX2" y="connsiteY2"/>
                </a:cxn>
                <a:cxn ang="0">
                  <a:pos x="connsiteX3" y="connsiteY3"/>
                </a:cxn>
              </a:cxnLst>
              <a:rect l="l" t="t" r="r" b="b"/>
              <a:pathLst>
                <a:path w="87464" h="123245">
                  <a:moveTo>
                    <a:pt x="0" y="123245"/>
                  </a:moveTo>
                  <a:lnTo>
                    <a:pt x="87464" y="91440"/>
                  </a:lnTo>
                  <a:cubicBezTo>
                    <a:pt x="84814" y="64936"/>
                    <a:pt x="82163" y="23854"/>
                    <a:pt x="79513" y="11927"/>
                  </a:cubicBezTo>
                  <a:cubicBezTo>
                    <a:pt x="76863" y="0"/>
                    <a:pt x="71562" y="19878"/>
                    <a:pt x="71562" y="19878"/>
                  </a:cubicBez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6" name="Freeform 36"/>
            <p:cNvSpPr/>
            <p:nvPr/>
          </p:nvSpPr>
          <p:spPr>
            <a:xfrm>
              <a:off x="3739343" y="3916161"/>
              <a:ext cx="79375" cy="104775"/>
            </a:xfrm>
            <a:custGeom>
              <a:avLst/>
              <a:gdLst>
                <a:gd name="connsiteX0" fmla="*/ 0 w 79513"/>
                <a:gd name="connsiteY0" fmla="*/ 103367 h 103367"/>
                <a:gd name="connsiteX1" fmla="*/ 79513 w 79513"/>
                <a:gd name="connsiteY1" fmla="*/ 87464 h 103367"/>
                <a:gd name="connsiteX2" fmla="*/ 63611 w 79513"/>
                <a:gd name="connsiteY2" fmla="*/ 0 h 103367"/>
                <a:gd name="connsiteX3" fmla="*/ 63611 w 79513"/>
                <a:gd name="connsiteY3" fmla="*/ 0 h 103367"/>
              </a:gdLst>
              <a:ahLst/>
              <a:cxnLst>
                <a:cxn ang="0">
                  <a:pos x="connsiteX0" y="connsiteY0"/>
                </a:cxn>
                <a:cxn ang="0">
                  <a:pos x="connsiteX1" y="connsiteY1"/>
                </a:cxn>
                <a:cxn ang="0">
                  <a:pos x="connsiteX2" y="connsiteY2"/>
                </a:cxn>
                <a:cxn ang="0">
                  <a:pos x="connsiteX3" y="connsiteY3"/>
                </a:cxn>
              </a:cxnLst>
              <a:rect l="l" t="t" r="r" b="b"/>
              <a:pathLst>
                <a:path w="79513" h="103367">
                  <a:moveTo>
                    <a:pt x="0" y="103367"/>
                  </a:moveTo>
                  <a:lnTo>
                    <a:pt x="79513" y="87464"/>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7" name="Freeform 37"/>
            <p:cNvSpPr/>
            <p:nvPr/>
          </p:nvSpPr>
          <p:spPr>
            <a:xfrm>
              <a:off x="3834593" y="3955849"/>
              <a:ext cx="119062" cy="120650"/>
            </a:xfrm>
            <a:custGeom>
              <a:avLst/>
              <a:gdLst>
                <a:gd name="connsiteX0" fmla="*/ 0 w 119269"/>
                <a:gd name="connsiteY0" fmla="*/ 119270 h 119270"/>
                <a:gd name="connsiteX1" fmla="*/ 119269 w 119269"/>
                <a:gd name="connsiteY1" fmla="*/ 79513 h 119270"/>
                <a:gd name="connsiteX2" fmla="*/ 79513 w 119269"/>
                <a:gd name="connsiteY2" fmla="*/ 0 h 119270"/>
                <a:gd name="connsiteX3" fmla="*/ 79513 w 119269"/>
                <a:gd name="connsiteY3" fmla="*/ 0 h 119270"/>
              </a:gdLst>
              <a:ahLst/>
              <a:cxnLst>
                <a:cxn ang="0">
                  <a:pos x="connsiteX0" y="connsiteY0"/>
                </a:cxn>
                <a:cxn ang="0">
                  <a:pos x="connsiteX1" y="connsiteY1"/>
                </a:cxn>
                <a:cxn ang="0">
                  <a:pos x="connsiteX2" y="connsiteY2"/>
                </a:cxn>
                <a:cxn ang="0">
                  <a:pos x="connsiteX3" y="connsiteY3"/>
                </a:cxn>
              </a:cxnLst>
              <a:rect l="l" t="t" r="r" b="b"/>
              <a:pathLst>
                <a:path w="119269" h="119270">
                  <a:moveTo>
                    <a:pt x="0" y="119270"/>
                  </a:moveTo>
                  <a:lnTo>
                    <a:pt x="119269" y="79513"/>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8" name="Freeform 38"/>
            <p:cNvSpPr/>
            <p:nvPr/>
          </p:nvSpPr>
          <p:spPr>
            <a:xfrm>
              <a:off x="3993343" y="4036811"/>
              <a:ext cx="95250" cy="127000"/>
            </a:xfrm>
            <a:custGeom>
              <a:avLst/>
              <a:gdLst>
                <a:gd name="connsiteX0" fmla="*/ 0 w 95416"/>
                <a:gd name="connsiteY0" fmla="*/ 127221 h 127221"/>
                <a:gd name="connsiteX1" fmla="*/ 95416 w 95416"/>
                <a:gd name="connsiteY1" fmla="*/ 95416 h 127221"/>
                <a:gd name="connsiteX2" fmla="*/ 79513 w 95416"/>
                <a:gd name="connsiteY2" fmla="*/ 0 h 127221"/>
                <a:gd name="connsiteX3" fmla="*/ 79513 w 95416"/>
                <a:gd name="connsiteY3" fmla="*/ 0 h 127221"/>
              </a:gdLst>
              <a:ahLst/>
              <a:cxnLst>
                <a:cxn ang="0">
                  <a:pos x="connsiteX0" y="connsiteY0"/>
                </a:cxn>
                <a:cxn ang="0">
                  <a:pos x="connsiteX1" y="connsiteY1"/>
                </a:cxn>
                <a:cxn ang="0">
                  <a:pos x="connsiteX2" y="connsiteY2"/>
                </a:cxn>
                <a:cxn ang="0">
                  <a:pos x="connsiteX3" y="connsiteY3"/>
                </a:cxn>
              </a:cxnLst>
              <a:rect l="l" t="t" r="r" b="b"/>
              <a:pathLst>
                <a:path w="95416" h="127221">
                  <a:moveTo>
                    <a:pt x="0" y="127221"/>
                  </a:moveTo>
                  <a:lnTo>
                    <a:pt x="95416" y="95416"/>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grpSp>
      <p:grpSp>
        <p:nvGrpSpPr>
          <p:cNvPr id="2063" name="Group 64"/>
          <p:cNvGrpSpPr>
            <a:grpSpLocks/>
          </p:cNvGrpSpPr>
          <p:nvPr/>
        </p:nvGrpSpPr>
        <p:grpSpPr bwMode="auto">
          <a:xfrm flipH="1">
            <a:off x="2209800" y="1676400"/>
            <a:ext cx="306388" cy="306388"/>
            <a:chOff x="3122612" y="1828801"/>
            <a:chExt cx="306388" cy="306388"/>
          </a:xfrm>
        </p:grpSpPr>
        <p:cxnSp>
          <p:nvCxnSpPr>
            <p:cNvPr id="66" name="Straight Arrow Connector 65"/>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2064" name="Group 67"/>
          <p:cNvGrpSpPr>
            <a:grpSpLocks/>
          </p:cNvGrpSpPr>
          <p:nvPr/>
        </p:nvGrpSpPr>
        <p:grpSpPr bwMode="auto">
          <a:xfrm flipH="1" flipV="1">
            <a:off x="6553200" y="1600200"/>
            <a:ext cx="306388" cy="306388"/>
            <a:chOff x="3122612" y="1828801"/>
            <a:chExt cx="306388" cy="306388"/>
          </a:xfrm>
        </p:grpSpPr>
        <p:cxnSp>
          <p:nvCxnSpPr>
            <p:cNvPr id="69" name="Straight Arrow Connector 68"/>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aphicFrame>
        <p:nvGraphicFramePr>
          <p:cNvPr id="2050" name="Object 30"/>
          <p:cNvGraphicFramePr>
            <a:graphicFrameLocks noChangeAspect="1"/>
          </p:cNvGraphicFramePr>
          <p:nvPr/>
        </p:nvGraphicFramePr>
        <p:xfrm>
          <a:off x="990600" y="1143000"/>
          <a:ext cx="541338" cy="327025"/>
        </p:xfrm>
        <a:graphic>
          <a:graphicData uri="http://schemas.openxmlformats.org/presentationml/2006/ole">
            <mc:AlternateContent xmlns:mc="http://schemas.openxmlformats.org/markup-compatibility/2006">
              <mc:Choice xmlns:v="urn:schemas-microsoft-com:vml" Requires="v">
                <p:oleObj spid="_x0000_s2098" name="Equation" r:id="rId4" imgW="114120" imgH="139680" progId="Equation.DSMT4">
                  <p:embed/>
                </p:oleObj>
              </mc:Choice>
              <mc:Fallback>
                <p:oleObj name="Equation" r:id="rId4" imgW="114120" imgH="139680" progId="Equation.DSMT4">
                  <p:embed/>
                  <p:pic>
                    <p:nvPicPr>
                      <p:cNvPr id="0" name="Object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143000"/>
                        <a:ext cx="541338"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2051" name="Object 31"/>
          <p:cNvGraphicFramePr>
            <a:graphicFrameLocks noChangeAspect="1"/>
          </p:cNvGraphicFramePr>
          <p:nvPr/>
        </p:nvGraphicFramePr>
        <p:xfrm>
          <a:off x="5670550" y="4243388"/>
          <a:ext cx="1009650" cy="466725"/>
        </p:xfrm>
        <a:graphic>
          <a:graphicData uri="http://schemas.openxmlformats.org/presentationml/2006/ole">
            <mc:AlternateContent xmlns:mc="http://schemas.openxmlformats.org/markup-compatibility/2006">
              <mc:Choice xmlns:v="urn:schemas-microsoft-com:vml" Requires="v">
                <p:oleObj spid="_x0000_s2099" name="Equation" r:id="rId6" imgW="342720" imgH="177480" progId="Equation.DSMT4">
                  <p:embed/>
                </p:oleObj>
              </mc:Choice>
              <mc:Fallback>
                <p:oleObj name="Equation" r:id="rId6" imgW="342720" imgH="177480" progId="Equation.DSMT4">
                  <p:embed/>
                  <p:pic>
                    <p:nvPicPr>
                      <p:cNvPr id="0" name="Object 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70550" y="4243388"/>
                        <a:ext cx="100965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73" name="Straight Connector 72"/>
          <p:cNvCxnSpPr/>
          <p:nvPr/>
        </p:nvCxnSpPr>
        <p:spPr>
          <a:xfrm rot="5400000">
            <a:off x="3651251" y="4471987"/>
            <a:ext cx="2889250" cy="3175"/>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052" name="Object 32"/>
          <p:cNvGraphicFramePr>
            <a:graphicFrameLocks noChangeAspect="1"/>
          </p:cNvGraphicFramePr>
          <p:nvPr/>
        </p:nvGraphicFramePr>
        <p:xfrm>
          <a:off x="6858000" y="2362200"/>
          <a:ext cx="1057275" cy="520700"/>
        </p:xfrm>
        <a:graphic>
          <a:graphicData uri="http://schemas.openxmlformats.org/presentationml/2006/ole">
            <mc:AlternateContent xmlns:mc="http://schemas.openxmlformats.org/markup-compatibility/2006">
              <mc:Choice xmlns:v="urn:schemas-microsoft-com:vml" Requires="v">
                <p:oleObj spid="_x0000_s2100" name="Equation" r:id="rId8" imgW="355320" imgH="215640" progId="Equation.DSMT4">
                  <p:embed/>
                </p:oleObj>
              </mc:Choice>
              <mc:Fallback>
                <p:oleObj name="Equation" r:id="rId8" imgW="355320" imgH="215640" progId="Equation.DSMT4">
                  <p:embed/>
                  <p:pic>
                    <p:nvPicPr>
                      <p:cNvPr id="0" name="Object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0" y="2362200"/>
                        <a:ext cx="105727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2053" name="Object 34"/>
          <p:cNvGraphicFramePr>
            <a:graphicFrameLocks noChangeAspect="1"/>
          </p:cNvGraphicFramePr>
          <p:nvPr/>
        </p:nvGraphicFramePr>
        <p:xfrm>
          <a:off x="7162800" y="5715000"/>
          <a:ext cx="601663" cy="417513"/>
        </p:xfrm>
        <a:graphic>
          <a:graphicData uri="http://schemas.openxmlformats.org/presentationml/2006/ole">
            <mc:AlternateContent xmlns:mc="http://schemas.openxmlformats.org/markup-compatibility/2006">
              <mc:Choice xmlns:v="urn:schemas-microsoft-com:vml" Requires="v">
                <p:oleObj spid="_x0000_s2101" name="Equation" r:id="rId10" imgW="126720" imgH="177480" progId="Equation.DSMT4">
                  <p:embed/>
                </p:oleObj>
              </mc:Choice>
              <mc:Fallback>
                <p:oleObj name="Equation" r:id="rId10" imgW="126720" imgH="177480" progId="Equation.DSMT4">
                  <p:embed/>
                  <p:pic>
                    <p:nvPicPr>
                      <p:cNvPr id="0" name="Object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62800" y="5715000"/>
                        <a:ext cx="601663" cy="41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2054" name="Object 35"/>
          <p:cNvGraphicFramePr>
            <a:graphicFrameLocks noChangeAspect="1"/>
          </p:cNvGraphicFramePr>
          <p:nvPr/>
        </p:nvGraphicFramePr>
        <p:xfrm>
          <a:off x="4876800" y="5943600"/>
          <a:ext cx="608013" cy="560388"/>
        </p:xfrm>
        <a:graphic>
          <a:graphicData uri="http://schemas.openxmlformats.org/presentationml/2006/ole">
            <mc:AlternateContent xmlns:mc="http://schemas.openxmlformats.org/markup-compatibility/2006">
              <mc:Choice xmlns:v="urn:schemas-microsoft-com:vml" Requires="v">
                <p:oleObj spid="_x0000_s2102" name="Equation" r:id="rId12" imgW="190440" imgH="228600" progId="Equation.DSMT4">
                  <p:embed/>
                </p:oleObj>
              </mc:Choice>
              <mc:Fallback>
                <p:oleObj name="Equation" r:id="rId12" imgW="190440" imgH="228600" progId="Equation.DSMT4">
                  <p:embed/>
                  <p:pic>
                    <p:nvPicPr>
                      <p:cNvPr id="0" name="Object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76800" y="59436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pSp>
        <p:nvGrpSpPr>
          <p:cNvPr id="2066" name="Group 75"/>
          <p:cNvGrpSpPr>
            <a:grpSpLocks/>
          </p:cNvGrpSpPr>
          <p:nvPr/>
        </p:nvGrpSpPr>
        <p:grpSpPr bwMode="auto">
          <a:xfrm flipH="1">
            <a:off x="5108575" y="2363788"/>
            <a:ext cx="1279525" cy="660400"/>
            <a:chOff x="3071005" y="3566911"/>
            <a:chExt cx="1279525" cy="660400"/>
          </a:xfrm>
        </p:grpSpPr>
        <p:sp>
          <p:nvSpPr>
            <p:cNvPr id="2070" name="Freeform 26"/>
            <p:cNvSpPr>
              <a:spLocks noChangeArrowheads="1"/>
            </p:cNvSpPr>
            <p:nvPr/>
          </p:nvSpPr>
          <p:spPr bwMode="auto">
            <a:xfrm>
              <a:off x="3071005" y="3566911"/>
              <a:ext cx="1279525" cy="660400"/>
            </a:xfrm>
            <a:custGeom>
              <a:avLst/>
              <a:gdLst>
                <a:gd name="T0" fmla="*/ 0 w 1280160"/>
                <a:gd name="T1" fmla="*/ 0 h 659959"/>
                <a:gd name="T2" fmla="*/ 142697 w 1280160"/>
                <a:gd name="T3" fmla="*/ 111766 h 659959"/>
                <a:gd name="T4" fmla="*/ 388456 w 1280160"/>
                <a:gd name="T5" fmla="*/ 255463 h 659959"/>
                <a:gd name="T6" fmla="*/ 523226 w 1280160"/>
                <a:gd name="T7" fmla="*/ 327313 h 659959"/>
                <a:gd name="T8" fmla="*/ 642141 w 1280160"/>
                <a:gd name="T9" fmla="*/ 375213 h 659959"/>
                <a:gd name="T10" fmla="*/ 761056 w 1280160"/>
                <a:gd name="T11" fmla="*/ 431095 h 659959"/>
                <a:gd name="T12" fmla="*/ 864115 w 1280160"/>
                <a:gd name="T13" fmla="*/ 478995 h 659959"/>
                <a:gd name="T14" fmla="*/ 967175 w 1280160"/>
                <a:gd name="T15" fmla="*/ 526894 h 659959"/>
                <a:gd name="T16" fmla="*/ 1078163 w 1280160"/>
                <a:gd name="T17" fmla="*/ 582777 h 659959"/>
                <a:gd name="T18" fmla="*/ 1220862 w 1280160"/>
                <a:gd name="T19" fmla="*/ 638659 h 659959"/>
                <a:gd name="T20" fmla="*/ 1268427 w 1280160"/>
                <a:gd name="T21" fmla="*/ 646643 h 659959"/>
                <a:gd name="T22" fmla="*/ 1276355 w 1280160"/>
                <a:gd name="T23" fmla="*/ 662609 h 6599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80160"/>
                <a:gd name="T37" fmla="*/ 0 h 659959"/>
                <a:gd name="T38" fmla="*/ 1280160 w 1280160"/>
                <a:gd name="T39" fmla="*/ 659959 h 6599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1" name="Freeform 33"/>
            <p:cNvSpPr>
              <a:spLocks noChangeArrowheads="1"/>
            </p:cNvSpPr>
            <p:nvPr/>
          </p:nvSpPr>
          <p:spPr bwMode="auto">
            <a:xfrm>
              <a:off x="3380568" y="3749473"/>
              <a:ext cx="79375" cy="95250"/>
            </a:xfrm>
            <a:custGeom>
              <a:avLst/>
              <a:gdLst>
                <a:gd name="T0" fmla="*/ 0 w 79512"/>
                <a:gd name="T1" fmla="*/ 94424 h 95416"/>
                <a:gd name="T2" fmla="*/ 70825 w 79512"/>
                <a:gd name="T3" fmla="*/ 78687 h 95416"/>
                <a:gd name="T4" fmla="*/ 47216 w 79512"/>
                <a:gd name="T5" fmla="*/ 0 h 95416"/>
                <a:gd name="T6" fmla="*/ 47216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2" name="Freeform 34"/>
            <p:cNvSpPr>
              <a:spLocks noChangeArrowheads="1"/>
            </p:cNvSpPr>
            <p:nvPr/>
          </p:nvSpPr>
          <p:spPr bwMode="auto">
            <a:xfrm>
              <a:off x="3483755" y="3812973"/>
              <a:ext cx="79375" cy="95250"/>
            </a:xfrm>
            <a:custGeom>
              <a:avLst/>
              <a:gdLst>
                <a:gd name="T0" fmla="*/ 0 w 79514"/>
                <a:gd name="T1" fmla="*/ 94429 h 95415"/>
                <a:gd name="T2" fmla="*/ 78683 w 79514"/>
                <a:gd name="T3" fmla="*/ 78692 h 95415"/>
                <a:gd name="T4" fmla="*/ 62947 w 79514"/>
                <a:gd name="T5" fmla="*/ 0 h 95415"/>
                <a:gd name="T6" fmla="*/ 62947 w 79514"/>
                <a:gd name="T7" fmla="*/ 0 h 95415"/>
                <a:gd name="T8" fmla="*/ 0 60000 65536"/>
                <a:gd name="T9" fmla="*/ 0 60000 65536"/>
                <a:gd name="T10" fmla="*/ 0 60000 65536"/>
                <a:gd name="T11" fmla="*/ 0 60000 65536"/>
                <a:gd name="T12" fmla="*/ 0 w 79514"/>
                <a:gd name="T13" fmla="*/ 0 h 95415"/>
                <a:gd name="T14" fmla="*/ 79514 w 79514"/>
                <a:gd name="T15" fmla="*/ 95415 h 95415"/>
              </a:gdLst>
              <a:ahLst/>
              <a:cxnLst>
                <a:cxn ang="T8">
                  <a:pos x="T0" y="T1"/>
                </a:cxn>
                <a:cxn ang="T9">
                  <a:pos x="T2" y="T3"/>
                </a:cxn>
                <a:cxn ang="T10">
                  <a:pos x="T4" y="T5"/>
                </a:cxn>
                <a:cxn ang="T11">
                  <a:pos x="T6" y="T7"/>
                </a:cxn>
              </a:cxnLst>
              <a:rect l="T12" t="T13" r="T14" b="T15"/>
              <a:pathLst>
                <a:path w="79514" h="95415">
                  <a:moveTo>
                    <a:pt x="0" y="95415"/>
                  </a:moveTo>
                  <a:lnTo>
                    <a:pt x="79514" y="79513"/>
                  </a:lnTo>
                  <a:lnTo>
                    <a:pt x="63611"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3" name="Freeform 35"/>
            <p:cNvSpPr>
              <a:spLocks noChangeArrowheads="1"/>
            </p:cNvSpPr>
            <p:nvPr/>
          </p:nvSpPr>
          <p:spPr bwMode="auto">
            <a:xfrm>
              <a:off x="3602818" y="3849486"/>
              <a:ext cx="88900" cy="122237"/>
            </a:xfrm>
            <a:custGeom>
              <a:avLst/>
              <a:gdLst>
                <a:gd name="T0" fmla="*/ 0 w 87464"/>
                <a:gd name="T1" fmla="*/ 117320 h 123245"/>
                <a:gd name="T2" fmla="*/ 96443 w 87464"/>
                <a:gd name="T3" fmla="*/ 87042 h 123245"/>
                <a:gd name="T4" fmla="*/ 87674 w 87464"/>
                <a:gd name="T5" fmla="*/ 11353 h 123245"/>
                <a:gd name="T6" fmla="*/ 78908 w 87464"/>
                <a:gd name="T7" fmla="*/ 18922 h 123245"/>
                <a:gd name="T8" fmla="*/ 0 60000 65536"/>
                <a:gd name="T9" fmla="*/ 0 60000 65536"/>
                <a:gd name="T10" fmla="*/ 0 60000 65536"/>
                <a:gd name="T11" fmla="*/ 0 60000 65536"/>
                <a:gd name="T12" fmla="*/ 0 w 87464"/>
                <a:gd name="T13" fmla="*/ 0 h 123245"/>
                <a:gd name="T14" fmla="*/ 87464 w 87464"/>
                <a:gd name="T15" fmla="*/ 123245 h 123245"/>
              </a:gdLst>
              <a:ahLst/>
              <a:cxnLst>
                <a:cxn ang="T8">
                  <a:pos x="T0" y="T1"/>
                </a:cxn>
                <a:cxn ang="T9">
                  <a:pos x="T2" y="T3"/>
                </a:cxn>
                <a:cxn ang="T10">
                  <a:pos x="T4" y="T5"/>
                </a:cxn>
                <a:cxn ang="T11">
                  <a:pos x="T6" y="T7"/>
                </a:cxn>
              </a:cxnLst>
              <a:rect l="T12" t="T13" r="T14" b="T15"/>
              <a:pathLst>
                <a:path w="87464" h="123245">
                  <a:moveTo>
                    <a:pt x="0" y="123245"/>
                  </a:moveTo>
                  <a:lnTo>
                    <a:pt x="87464" y="91440"/>
                  </a:lnTo>
                  <a:cubicBezTo>
                    <a:pt x="84814" y="64936"/>
                    <a:pt x="82163" y="23854"/>
                    <a:pt x="79513" y="11927"/>
                  </a:cubicBezTo>
                  <a:cubicBezTo>
                    <a:pt x="76863" y="0"/>
                    <a:pt x="71562" y="19878"/>
                    <a:pt x="71562" y="19878"/>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4" name="Freeform 36"/>
            <p:cNvSpPr>
              <a:spLocks noChangeArrowheads="1"/>
            </p:cNvSpPr>
            <p:nvPr/>
          </p:nvSpPr>
          <p:spPr bwMode="auto">
            <a:xfrm>
              <a:off x="3739343" y="3916161"/>
              <a:ext cx="79375" cy="104775"/>
            </a:xfrm>
            <a:custGeom>
              <a:avLst/>
              <a:gdLst>
                <a:gd name="T0" fmla="*/ 0 w 79513"/>
                <a:gd name="T1" fmla="*/ 112108 h 103367"/>
                <a:gd name="T2" fmla="*/ 78688 w 79513"/>
                <a:gd name="T3" fmla="*/ 94861 h 103367"/>
                <a:gd name="T4" fmla="*/ 62952 w 79513"/>
                <a:gd name="T5" fmla="*/ 0 h 103367"/>
                <a:gd name="T6" fmla="*/ 62952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5" name="Freeform 37"/>
            <p:cNvSpPr>
              <a:spLocks noChangeArrowheads="1"/>
            </p:cNvSpPr>
            <p:nvPr/>
          </p:nvSpPr>
          <p:spPr bwMode="auto">
            <a:xfrm>
              <a:off x="3834593" y="3955848"/>
              <a:ext cx="119062" cy="120650"/>
            </a:xfrm>
            <a:custGeom>
              <a:avLst/>
              <a:gdLst>
                <a:gd name="T0" fmla="*/ 0 w 119269"/>
                <a:gd name="T1" fmla="*/ 127793 h 119270"/>
                <a:gd name="T2" fmla="*/ 118032 w 119269"/>
                <a:gd name="T3" fmla="*/ 85194 h 119270"/>
                <a:gd name="T4" fmla="*/ 78688 w 119269"/>
                <a:gd name="T5" fmla="*/ 0 h 119270"/>
                <a:gd name="T6" fmla="*/ 78688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2076" name="Freeform 38"/>
            <p:cNvSpPr>
              <a:spLocks noChangeArrowheads="1"/>
            </p:cNvSpPr>
            <p:nvPr/>
          </p:nvSpPr>
          <p:spPr bwMode="auto">
            <a:xfrm>
              <a:off x="3993343" y="4036811"/>
              <a:ext cx="95250" cy="127000"/>
            </a:xfrm>
            <a:custGeom>
              <a:avLst/>
              <a:gdLst>
                <a:gd name="T0" fmla="*/ 0 w 95416"/>
                <a:gd name="T1" fmla="*/ 125901 h 127221"/>
                <a:gd name="T2" fmla="*/ 94424 w 95416"/>
                <a:gd name="T3" fmla="*/ 94426 h 127221"/>
                <a:gd name="T4" fmla="*/ 78687 w 95416"/>
                <a:gd name="T5" fmla="*/ 0 h 127221"/>
                <a:gd name="T6" fmla="*/ 78687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grpSp>
      <p:sp>
        <p:nvSpPr>
          <p:cNvPr id="2067" name="Rectangle 2"/>
          <p:cNvSpPr>
            <a:spLocks noChangeArrowheads="1"/>
          </p:cNvSpPr>
          <p:nvPr/>
        </p:nvSpPr>
        <p:spPr bwMode="auto">
          <a:xfrm>
            <a:off x="0" y="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400">
                <a:latin typeface="Calibri" charset="0"/>
              </a:rPr>
              <a:t>Fig 2.  Capital-Consumption Phase Diagram for the Stationary System</a:t>
            </a:r>
          </a:p>
        </p:txBody>
      </p:sp>
      <p:sp>
        <p:nvSpPr>
          <p:cNvPr id="2068" name="Text Box 10"/>
          <p:cNvSpPr txBox="1">
            <a:spLocks noChangeArrowheads="1"/>
          </p:cNvSpPr>
          <p:nvPr/>
        </p:nvSpPr>
        <p:spPr bwMode="auto">
          <a:xfrm>
            <a:off x="0" y="360363"/>
            <a:ext cx="9236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200">
                <a:latin typeface="Times New Roman" charset="0"/>
              </a:rPr>
              <a:t>The Figure shows the stationary system</a:t>
            </a:r>
            <a:r>
              <a:rPr lang="ja-JP" altLang="en-US" sz="1200">
                <a:latin typeface="Times New Roman" charset="0"/>
              </a:rPr>
              <a:t>’</a:t>
            </a:r>
            <a:r>
              <a:rPr lang="en-US" sz="1200">
                <a:latin typeface="Times New Roman" charset="0"/>
              </a:rPr>
              <a:t>s steady state, dynamics, and stable manifold.</a:t>
            </a:r>
          </a:p>
        </p:txBody>
      </p:sp>
      <p:sp>
        <p:nvSpPr>
          <p:cNvPr id="2069" name="Freeform 44"/>
          <p:cNvSpPr>
            <a:spLocks/>
          </p:cNvSpPr>
          <p:nvPr/>
        </p:nvSpPr>
        <p:spPr bwMode="auto">
          <a:xfrm>
            <a:off x="1219200" y="2895600"/>
            <a:ext cx="6096000" cy="3033713"/>
          </a:xfrm>
          <a:custGeom>
            <a:avLst/>
            <a:gdLst>
              <a:gd name="T0" fmla="*/ 0 w 2443"/>
              <a:gd name="T1" fmla="*/ 2147483647 h 1239"/>
              <a:gd name="T2" fmla="*/ 2147483647 w 2443"/>
              <a:gd name="T3" fmla="*/ 2147483647 h 1239"/>
              <a:gd name="T4" fmla="*/ 2147483647 w 2443"/>
              <a:gd name="T5" fmla="*/ 2147483647 h 1239"/>
              <a:gd name="T6" fmla="*/ 2147483647 w 2443"/>
              <a:gd name="T7" fmla="*/ 2147483647 h 1239"/>
              <a:gd name="T8" fmla="*/ 2147483647 w 2443"/>
              <a:gd name="T9" fmla="*/ 2147483647 h 1239"/>
              <a:gd name="T10" fmla="*/ 2147483647 w 2443"/>
              <a:gd name="T11" fmla="*/ 2147483647 h 1239"/>
              <a:gd name="T12" fmla="*/ 2147483647 w 2443"/>
              <a:gd name="T13" fmla="*/ 2147483647 h 1239"/>
              <a:gd name="T14" fmla="*/ 2147483647 w 2443"/>
              <a:gd name="T15" fmla="*/ 2147483647 h 1239"/>
              <a:gd name="T16" fmla="*/ 2147483647 w 2443"/>
              <a:gd name="T17" fmla="*/ 2147483647 h 1239"/>
              <a:gd name="T18" fmla="*/ 2147483647 w 2443"/>
              <a:gd name="T19" fmla="*/ 2147483647 h 1239"/>
              <a:gd name="T20" fmla="*/ 2147483647 w 2443"/>
              <a:gd name="T21" fmla="*/ 2147483647 h 123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443"/>
              <a:gd name="T34" fmla="*/ 0 h 1239"/>
              <a:gd name="T35" fmla="*/ 2443 w 2443"/>
              <a:gd name="T36" fmla="*/ 1239 h 123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443" h="1239">
                <a:moveTo>
                  <a:pt x="0" y="1239"/>
                </a:moveTo>
                <a:cubicBezTo>
                  <a:pt x="11" y="1182"/>
                  <a:pt x="39" y="1001"/>
                  <a:pt x="66" y="894"/>
                </a:cubicBezTo>
                <a:cubicBezTo>
                  <a:pt x="93" y="787"/>
                  <a:pt x="110" y="683"/>
                  <a:pt x="163" y="598"/>
                </a:cubicBezTo>
                <a:cubicBezTo>
                  <a:pt x="216" y="513"/>
                  <a:pt x="295" y="447"/>
                  <a:pt x="384" y="386"/>
                </a:cubicBezTo>
                <a:cubicBezTo>
                  <a:pt x="473" y="325"/>
                  <a:pt x="599" y="274"/>
                  <a:pt x="696" y="234"/>
                </a:cubicBezTo>
                <a:cubicBezTo>
                  <a:pt x="793" y="194"/>
                  <a:pt x="872" y="170"/>
                  <a:pt x="968" y="147"/>
                </a:cubicBezTo>
                <a:cubicBezTo>
                  <a:pt x="1064" y="124"/>
                  <a:pt x="1169" y="111"/>
                  <a:pt x="1272" y="94"/>
                </a:cubicBezTo>
                <a:cubicBezTo>
                  <a:pt x="1375" y="77"/>
                  <a:pt x="1467" y="60"/>
                  <a:pt x="1584" y="46"/>
                </a:cubicBezTo>
                <a:cubicBezTo>
                  <a:pt x="1701" y="32"/>
                  <a:pt x="1862" y="15"/>
                  <a:pt x="1973" y="8"/>
                </a:cubicBezTo>
                <a:cubicBezTo>
                  <a:pt x="2084" y="1"/>
                  <a:pt x="2171" y="0"/>
                  <a:pt x="2249" y="2"/>
                </a:cubicBezTo>
                <a:cubicBezTo>
                  <a:pt x="2327" y="4"/>
                  <a:pt x="2403" y="16"/>
                  <a:pt x="2443" y="19"/>
                </a:cubicBezTo>
              </a:path>
            </a:pathLst>
          </a:custGeom>
          <a:noFill/>
          <a:ln w="2540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2055" name="Object 35"/>
          <p:cNvGraphicFramePr>
            <a:graphicFrameLocks noChangeAspect="1"/>
          </p:cNvGraphicFramePr>
          <p:nvPr/>
        </p:nvGraphicFramePr>
        <p:xfrm>
          <a:off x="609600" y="2743200"/>
          <a:ext cx="608013" cy="560388"/>
        </p:xfrm>
        <a:graphic>
          <a:graphicData uri="http://schemas.openxmlformats.org/presentationml/2006/ole">
            <mc:AlternateContent xmlns:mc="http://schemas.openxmlformats.org/markup-compatibility/2006">
              <mc:Choice xmlns:v="urn:schemas-microsoft-com:vml" Requires="v">
                <p:oleObj spid="_x0000_s2103" name="Equation" r:id="rId14" imgW="190440" imgH="228600" progId="Equation.DSMT4">
                  <p:embed/>
                </p:oleObj>
              </mc:Choice>
              <mc:Fallback>
                <p:oleObj name="Equation" r:id="rId14" imgW="190440" imgH="228600" progId="Equation.DSMT4">
                  <p:embed/>
                  <p:pic>
                    <p:nvPicPr>
                      <p:cNvPr id="0" name="Object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 y="27432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81" name="Straight Connector 11"/>
          <p:cNvCxnSpPr>
            <a:cxnSpLocks noChangeShapeType="1"/>
          </p:cNvCxnSpPr>
          <p:nvPr/>
        </p:nvCxnSpPr>
        <p:spPr bwMode="auto">
          <a:xfrm>
            <a:off x="1193800" y="3019425"/>
            <a:ext cx="390525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grpSp>
        <p:nvGrpSpPr>
          <p:cNvPr id="3082" name="Group 48"/>
          <p:cNvGrpSpPr>
            <a:grpSpLocks/>
          </p:cNvGrpSpPr>
          <p:nvPr/>
        </p:nvGrpSpPr>
        <p:grpSpPr bwMode="auto">
          <a:xfrm>
            <a:off x="4419600" y="4419600"/>
            <a:ext cx="306388" cy="306388"/>
            <a:chOff x="3122612" y="1828801"/>
            <a:chExt cx="306388" cy="306388"/>
          </a:xfrm>
        </p:grpSpPr>
        <p:cxnSp>
          <p:nvCxnSpPr>
            <p:cNvPr id="83" name="Straight Arrow Connector 82"/>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3083" name="Group 49"/>
          <p:cNvGrpSpPr>
            <a:grpSpLocks/>
          </p:cNvGrpSpPr>
          <p:nvPr/>
        </p:nvGrpSpPr>
        <p:grpSpPr bwMode="auto">
          <a:xfrm>
            <a:off x="6934200" y="3200400"/>
            <a:ext cx="354013" cy="328613"/>
            <a:chOff x="2589213" y="2514600"/>
            <a:chExt cx="230187" cy="230188"/>
          </a:xfrm>
        </p:grpSpPr>
        <p:cxnSp>
          <p:nvCxnSpPr>
            <p:cNvPr id="88" name="Straight Arrow Connector 87"/>
            <p:cNvCxnSpPr/>
            <p:nvPr/>
          </p:nvCxnSpPr>
          <p:spPr>
            <a:xfrm rot="5400000">
              <a:off x="2476224" y="2628702"/>
              <a:ext cx="229076" cy="3097"/>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90" name="Straight Arrow Connector 89"/>
            <p:cNvCxnSpPr/>
            <p:nvPr/>
          </p:nvCxnSpPr>
          <p:spPr>
            <a:xfrm>
              <a:off x="2591277" y="2514600"/>
              <a:ext cx="228123" cy="1112"/>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cxnSp>
        <p:nvCxnSpPr>
          <p:cNvPr id="110" name="Straight Connector 109"/>
          <p:cNvCxnSpPr/>
          <p:nvPr/>
        </p:nvCxnSpPr>
        <p:spPr>
          <a:xfrm rot="16200000" flipV="1">
            <a:off x="-992187" y="3733800"/>
            <a:ext cx="4421188" cy="1587"/>
          </a:xfrm>
          <a:prstGeom prst="line">
            <a:avLst/>
          </a:prstGeom>
          <a:ln w="19050"/>
        </p:spPr>
        <p:style>
          <a:lnRef idx="1">
            <a:schemeClr val="dk1"/>
          </a:lnRef>
          <a:fillRef idx="0">
            <a:schemeClr val="dk1"/>
          </a:fillRef>
          <a:effectRef idx="0">
            <a:schemeClr val="dk1"/>
          </a:effectRef>
          <a:fontRef idx="minor">
            <a:schemeClr val="tx1"/>
          </a:fontRef>
        </p:style>
      </p:cxnSp>
      <p:cxnSp>
        <p:nvCxnSpPr>
          <p:cNvPr id="112" name="Straight Connector 111"/>
          <p:cNvCxnSpPr/>
          <p:nvPr/>
        </p:nvCxnSpPr>
        <p:spPr>
          <a:xfrm>
            <a:off x="1219200" y="5943600"/>
            <a:ext cx="579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nvGrpSpPr>
          <p:cNvPr id="3086" name="Group 75"/>
          <p:cNvGrpSpPr>
            <a:grpSpLocks/>
          </p:cNvGrpSpPr>
          <p:nvPr/>
        </p:nvGrpSpPr>
        <p:grpSpPr bwMode="auto">
          <a:xfrm flipV="1">
            <a:off x="3829050" y="3011488"/>
            <a:ext cx="1279525" cy="660400"/>
            <a:chOff x="3071005" y="3566911"/>
            <a:chExt cx="1279525" cy="660400"/>
          </a:xfrm>
        </p:grpSpPr>
        <p:sp>
          <p:nvSpPr>
            <p:cNvPr id="3125" name="Freeform 26"/>
            <p:cNvSpPr>
              <a:spLocks/>
            </p:cNvSpPr>
            <p:nvPr/>
          </p:nvSpPr>
          <p:spPr bwMode="auto">
            <a:xfrm>
              <a:off x="3071005" y="3566911"/>
              <a:ext cx="1279525" cy="660400"/>
            </a:xfrm>
            <a:custGeom>
              <a:avLst/>
              <a:gdLst>
                <a:gd name="T0" fmla="*/ 0 w 1280160"/>
                <a:gd name="T1" fmla="*/ 0 h 659959"/>
                <a:gd name="T2" fmla="*/ 142768 w 1280160"/>
                <a:gd name="T3" fmla="*/ 111691 h 659959"/>
                <a:gd name="T4" fmla="*/ 388649 w 1280160"/>
                <a:gd name="T5" fmla="*/ 255292 h 659959"/>
                <a:gd name="T6" fmla="*/ 523486 w 1280160"/>
                <a:gd name="T7" fmla="*/ 327094 h 659959"/>
                <a:gd name="T8" fmla="*/ 642460 w 1280160"/>
                <a:gd name="T9" fmla="*/ 374962 h 659959"/>
                <a:gd name="T10" fmla="*/ 761434 w 1280160"/>
                <a:gd name="T11" fmla="*/ 430807 h 659959"/>
                <a:gd name="T12" fmla="*/ 864544 w 1280160"/>
                <a:gd name="T13" fmla="*/ 478675 h 659959"/>
                <a:gd name="T14" fmla="*/ 967655 w 1280160"/>
                <a:gd name="T15" fmla="*/ 526542 h 659959"/>
                <a:gd name="T16" fmla="*/ 1078698 w 1280160"/>
                <a:gd name="T17" fmla="*/ 582388 h 659959"/>
                <a:gd name="T18" fmla="*/ 1221468 w 1280160"/>
                <a:gd name="T19" fmla="*/ 638233 h 659959"/>
                <a:gd name="T20" fmla="*/ 1269056 w 1280160"/>
                <a:gd name="T21" fmla="*/ 646211 h 659959"/>
                <a:gd name="T22" fmla="*/ 1276988 w 1280160"/>
                <a:gd name="T23" fmla="*/ 662167 h 6599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80160"/>
                <a:gd name="T37" fmla="*/ 0 h 659959"/>
                <a:gd name="T38" fmla="*/ 1280160 w 1280160"/>
                <a:gd name="T39" fmla="*/ 659959 h 6599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26" name="Freeform 33"/>
            <p:cNvSpPr>
              <a:spLocks/>
            </p:cNvSpPr>
            <p:nvPr/>
          </p:nvSpPr>
          <p:spPr bwMode="auto">
            <a:xfrm>
              <a:off x="3380568" y="3749473"/>
              <a:ext cx="79375" cy="95250"/>
            </a:xfrm>
            <a:custGeom>
              <a:avLst/>
              <a:gdLst>
                <a:gd name="T0" fmla="*/ 0 w 79512"/>
                <a:gd name="T1" fmla="*/ 94589 h 95416"/>
                <a:gd name="T2" fmla="*/ 70947 w 79512"/>
                <a:gd name="T3" fmla="*/ 78824 h 95416"/>
                <a:gd name="T4" fmla="*/ 47297 w 79512"/>
                <a:gd name="T5" fmla="*/ 0 h 95416"/>
                <a:gd name="T6" fmla="*/ 47297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27" name="Freeform 34"/>
            <p:cNvSpPr>
              <a:spLocks/>
            </p:cNvSpPr>
            <p:nvPr/>
          </p:nvSpPr>
          <p:spPr bwMode="auto">
            <a:xfrm>
              <a:off x="3483755" y="3812973"/>
              <a:ext cx="79375" cy="95250"/>
            </a:xfrm>
            <a:custGeom>
              <a:avLst/>
              <a:gdLst>
                <a:gd name="T0" fmla="*/ 0 w 79514"/>
                <a:gd name="T1" fmla="*/ 94593 h 95415"/>
                <a:gd name="T2" fmla="*/ 78821 w 79514"/>
                <a:gd name="T3" fmla="*/ 78828 h 95415"/>
                <a:gd name="T4" fmla="*/ 63057 w 79514"/>
                <a:gd name="T5" fmla="*/ 0 h 95415"/>
                <a:gd name="T6" fmla="*/ 63057 w 79514"/>
                <a:gd name="T7" fmla="*/ 0 h 95415"/>
                <a:gd name="T8" fmla="*/ 0 60000 65536"/>
                <a:gd name="T9" fmla="*/ 0 60000 65536"/>
                <a:gd name="T10" fmla="*/ 0 60000 65536"/>
                <a:gd name="T11" fmla="*/ 0 60000 65536"/>
                <a:gd name="T12" fmla="*/ 0 w 79514"/>
                <a:gd name="T13" fmla="*/ 0 h 95415"/>
                <a:gd name="T14" fmla="*/ 79514 w 79514"/>
                <a:gd name="T15" fmla="*/ 95415 h 95415"/>
              </a:gdLst>
              <a:ahLst/>
              <a:cxnLst>
                <a:cxn ang="T8">
                  <a:pos x="T0" y="T1"/>
                </a:cxn>
                <a:cxn ang="T9">
                  <a:pos x="T2" y="T3"/>
                </a:cxn>
                <a:cxn ang="T10">
                  <a:pos x="T4" y="T5"/>
                </a:cxn>
                <a:cxn ang="T11">
                  <a:pos x="T6" y="T7"/>
                </a:cxn>
              </a:cxnLst>
              <a:rect l="T12" t="T13" r="T14" b="T15"/>
              <a:pathLst>
                <a:path w="79514" h="95415">
                  <a:moveTo>
                    <a:pt x="0" y="95415"/>
                  </a:moveTo>
                  <a:lnTo>
                    <a:pt x="79514" y="79513"/>
                  </a:lnTo>
                  <a:lnTo>
                    <a:pt x="63611"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28" name="Freeform 35"/>
            <p:cNvSpPr>
              <a:spLocks/>
            </p:cNvSpPr>
            <p:nvPr/>
          </p:nvSpPr>
          <p:spPr bwMode="auto">
            <a:xfrm>
              <a:off x="3602818" y="3849486"/>
              <a:ext cx="88900" cy="122237"/>
            </a:xfrm>
            <a:custGeom>
              <a:avLst/>
              <a:gdLst>
                <a:gd name="T0" fmla="*/ 0 w 87464"/>
                <a:gd name="T1" fmla="*/ 118287 h 123245"/>
                <a:gd name="T2" fmla="*/ 94885 w 87464"/>
                <a:gd name="T3" fmla="*/ 87760 h 123245"/>
                <a:gd name="T4" fmla="*/ 86258 w 87464"/>
                <a:gd name="T5" fmla="*/ 11447 h 123245"/>
                <a:gd name="T6" fmla="*/ 77633 w 87464"/>
                <a:gd name="T7" fmla="*/ 19078 h 123245"/>
                <a:gd name="T8" fmla="*/ 0 60000 65536"/>
                <a:gd name="T9" fmla="*/ 0 60000 65536"/>
                <a:gd name="T10" fmla="*/ 0 60000 65536"/>
                <a:gd name="T11" fmla="*/ 0 60000 65536"/>
                <a:gd name="T12" fmla="*/ 0 w 87464"/>
                <a:gd name="T13" fmla="*/ 0 h 123245"/>
                <a:gd name="T14" fmla="*/ 87464 w 87464"/>
                <a:gd name="T15" fmla="*/ 123245 h 123245"/>
              </a:gdLst>
              <a:ahLst/>
              <a:cxnLst>
                <a:cxn ang="T8">
                  <a:pos x="T0" y="T1"/>
                </a:cxn>
                <a:cxn ang="T9">
                  <a:pos x="T2" y="T3"/>
                </a:cxn>
                <a:cxn ang="T10">
                  <a:pos x="T4" y="T5"/>
                </a:cxn>
                <a:cxn ang="T11">
                  <a:pos x="T6" y="T7"/>
                </a:cxn>
              </a:cxnLst>
              <a:rect l="T12" t="T13" r="T14" b="T15"/>
              <a:pathLst>
                <a:path w="87464" h="123245">
                  <a:moveTo>
                    <a:pt x="0" y="123245"/>
                  </a:moveTo>
                  <a:lnTo>
                    <a:pt x="87464" y="91440"/>
                  </a:lnTo>
                  <a:cubicBezTo>
                    <a:pt x="84814" y="64936"/>
                    <a:pt x="82163" y="23854"/>
                    <a:pt x="79513" y="11927"/>
                  </a:cubicBezTo>
                  <a:cubicBezTo>
                    <a:pt x="76863" y="0"/>
                    <a:pt x="71562" y="19878"/>
                    <a:pt x="71562" y="19878"/>
                  </a:cubicBez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29" name="Freeform 36"/>
            <p:cNvSpPr>
              <a:spLocks/>
            </p:cNvSpPr>
            <p:nvPr/>
          </p:nvSpPr>
          <p:spPr bwMode="auto">
            <a:xfrm>
              <a:off x="3739343" y="3916161"/>
              <a:ext cx="79375" cy="104775"/>
            </a:xfrm>
            <a:custGeom>
              <a:avLst/>
              <a:gdLst>
                <a:gd name="T0" fmla="*/ 0 w 79513"/>
                <a:gd name="T1" fmla="*/ 110601 h 103367"/>
                <a:gd name="T2" fmla="*/ 78825 w 79513"/>
                <a:gd name="T3" fmla="*/ 93586 h 103367"/>
                <a:gd name="T4" fmla="*/ 63061 w 79513"/>
                <a:gd name="T5" fmla="*/ 0 h 103367"/>
                <a:gd name="T6" fmla="*/ 63061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30" name="Freeform 37"/>
            <p:cNvSpPr>
              <a:spLocks/>
            </p:cNvSpPr>
            <p:nvPr/>
          </p:nvSpPr>
          <p:spPr bwMode="auto">
            <a:xfrm>
              <a:off x="3834593" y="3955848"/>
              <a:ext cx="119062" cy="120650"/>
            </a:xfrm>
            <a:custGeom>
              <a:avLst/>
              <a:gdLst>
                <a:gd name="T0" fmla="*/ 0 w 119269"/>
                <a:gd name="T1" fmla="*/ 126331 h 119270"/>
                <a:gd name="T2" fmla="*/ 118237 w 119269"/>
                <a:gd name="T3" fmla="*/ 84220 h 119270"/>
                <a:gd name="T4" fmla="*/ 78825 w 119269"/>
                <a:gd name="T5" fmla="*/ 0 h 119270"/>
                <a:gd name="T6" fmla="*/ 78825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3131" name="Freeform 38"/>
            <p:cNvSpPr>
              <a:spLocks/>
            </p:cNvSpPr>
            <p:nvPr/>
          </p:nvSpPr>
          <p:spPr bwMode="auto">
            <a:xfrm>
              <a:off x="3993343" y="4036811"/>
              <a:ext cx="95250" cy="127000"/>
            </a:xfrm>
            <a:custGeom>
              <a:avLst/>
              <a:gdLst>
                <a:gd name="T0" fmla="*/ 0 w 95416"/>
                <a:gd name="T1" fmla="*/ 126120 h 127221"/>
                <a:gd name="T2" fmla="*/ 94589 w 95416"/>
                <a:gd name="T3" fmla="*/ 94590 h 127221"/>
                <a:gd name="T4" fmla="*/ 78824 w 95416"/>
                <a:gd name="T5" fmla="*/ 0 h 127221"/>
                <a:gd name="T6" fmla="*/ 78824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grpSp>
      <p:grpSp>
        <p:nvGrpSpPr>
          <p:cNvPr id="3087" name="Group 64"/>
          <p:cNvGrpSpPr>
            <a:grpSpLocks/>
          </p:cNvGrpSpPr>
          <p:nvPr/>
        </p:nvGrpSpPr>
        <p:grpSpPr bwMode="auto">
          <a:xfrm flipH="1">
            <a:off x="3276600" y="1905000"/>
            <a:ext cx="306388" cy="306388"/>
            <a:chOff x="3122612" y="1828801"/>
            <a:chExt cx="306388" cy="306388"/>
          </a:xfrm>
        </p:grpSpPr>
        <p:cxnSp>
          <p:nvCxnSpPr>
            <p:cNvPr id="66" name="Straight Arrow Connector 65"/>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3088" name="Group 67"/>
          <p:cNvGrpSpPr>
            <a:grpSpLocks/>
          </p:cNvGrpSpPr>
          <p:nvPr/>
        </p:nvGrpSpPr>
        <p:grpSpPr bwMode="auto">
          <a:xfrm flipH="1" flipV="1">
            <a:off x="6553200" y="1600200"/>
            <a:ext cx="306388" cy="306388"/>
            <a:chOff x="3122612" y="1828801"/>
            <a:chExt cx="306388" cy="306388"/>
          </a:xfrm>
        </p:grpSpPr>
        <p:cxnSp>
          <p:nvCxnSpPr>
            <p:cNvPr id="69" name="Straight Arrow Connector 68"/>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aphicFrame>
        <p:nvGraphicFramePr>
          <p:cNvPr id="3074" name="Object 30"/>
          <p:cNvGraphicFramePr>
            <a:graphicFrameLocks noChangeAspect="1"/>
          </p:cNvGraphicFramePr>
          <p:nvPr/>
        </p:nvGraphicFramePr>
        <p:xfrm>
          <a:off x="990600" y="1143000"/>
          <a:ext cx="541338" cy="327025"/>
        </p:xfrm>
        <a:graphic>
          <a:graphicData uri="http://schemas.openxmlformats.org/presentationml/2006/ole">
            <mc:AlternateContent xmlns:mc="http://schemas.openxmlformats.org/markup-compatibility/2006">
              <mc:Choice xmlns:v="urn:schemas-microsoft-com:vml" Requires="v">
                <p:oleObj spid="_x0000_s3143" name="Equation" r:id="rId4" imgW="114120" imgH="139680" progId="Equation.DSMT4">
                  <p:embed/>
                </p:oleObj>
              </mc:Choice>
              <mc:Fallback>
                <p:oleObj name="Equation" r:id="rId4" imgW="114120" imgH="139680" progId="Equation.DSMT4">
                  <p:embed/>
                  <p:pic>
                    <p:nvPicPr>
                      <p:cNvPr id="0" name="Object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143000"/>
                        <a:ext cx="541338"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73" name="Straight Connector 72"/>
          <p:cNvCxnSpPr/>
          <p:nvPr/>
        </p:nvCxnSpPr>
        <p:spPr>
          <a:xfrm rot="5400000">
            <a:off x="3651251" y="4471987"/>
            <a:ext cx="2889250" cy="3175"/>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3075" name="Object 34"/>
          <p:cNvGraphicFramePr>
            <a:graphicFrameLocks noChangeAspect="1"/>
          </p:cNvGraphicFramePr>
          <p:nvPr/>
        </p:nvGraphicFramePr>
        <p:xfrm>
          <a:off x="7162800" y="5715000"/>
          <a:ext cx="601663" cy="417513"/>
        </p:xfrm>
        <a:graphic>
          <a:graphicData uri="http://schemas.openxmlformats.org/presentationml/2006/ole">
            <mc:AlternateContent xmlns:mc="http://schemas.openxmlformats.org/markup-compatibility/2006">
              <mc:Choice xmlns:v="urn:schemas-microsoft-com:vml" Requires="v">
                <p:oleObj spid="_x0000_s3144" name="Equation" r:id="rId6" imgW="126720" imgH="177480" progId="Equation.DSMT4">
                  <p:embed/>
                </p:oleObj>
              </mc:Choice>
              <mc:Fallback>
                <p:oleObj name="Equation" r:id="rId6" imgW="126720" imgH="177480" progId="Equation.DSMT4">
                  <p:embed/>
                  <p:pic>
                    <p:nvPicPr>
                      <p:cNvPr id="0" name="Object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5715000"/>
                        <a:ext cx="601663" cy="41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3076" name="Object 35"/>
          <p:cNvGraphicFramePr>
            <a:graphicFrameLocks noChangeAspect="1"/>
          </p:cNvGraphicFramePr>
          <p:nvPr/>
        </p:nvGraphicFramePr>
        <p:xfrm>
          <a:off x="4876800" y="5943600"/>
          <a:ext cx="608013" cy="560388"/>
        </p:xfrm>
        <a:graphic>
          <a:graphicData uri="http://schemas.openxmlformats.org/presentationml/2006/ole">
            <mc:AlternateContent xmlns:mc="http://schemas.openxmlformats.org/markup-compatibility/2006">
              <mc:Choice xmlns:v="urn:schemas-microsoft-com:vml" Requires="v">
                <p:oleObj spid="_x0000_s3145" name="Equation" r:id="rId8" imgW="190440" imgH="228600" progId="Equation.DSMT4">
                  <p:embed/>
                </p:oleObj>
              </mc:Choice>
              <mc:Fallback>
                <p:oleObj name="Equation" r:id="rId8" imgW="190440" imgH="228600" progId="Equation.DSMT4">
                  <p:embed/>
                  <p:pic>
                    <p:nvPicPr>
                      <p:cNvPr id="0" name="Object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6800" y="59436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pSp>
        <p:nvGrpSpPr>
          <p:cNvPr id="3090" name="Group 29"/>
          <p:cNvGrpSpPr>
            <a:grpSpLocks/>
          </p:cNvGrpSpPr>
          <p:nvPr/>
        </p:nvGrpSpPr>
        <p:grpSpPr bwMode="auto">
          <a:xfrm>
            <a:off x="5108575" y="2371725"/>
            <a:ext cx="1300163" cy="652463"/>
            <a:chOff x="3218" y="1494"/>
            <a:chExt cx="819" cy="411"/>
          </a:xfrm>
        </p:grpSpPr>
        <p:sp>
          <p:nvSpPr>
            <p:cNvPr id="3114" name="Freeform 26"/>
            <p:cNvSpPr>
              <a:spLocks noChangeArrowheads="1"/>
            </p:cNvSpPr>
            <p:nvPr/>
          </p:nvSpPr>
          <p:spPr bwMode="auto">
            <a:xfrm>
              <a:off x="3218" y="1494"/>
              <a:ext cx="819" cy="411"/>
            </a:xfrm>
            <a:custGeom>
              <a:avLst/>
              <a:gdLst>
                <a:gd name="T0" fmla="*/ 0 w 819"/>
                <a:gd name="T1" fmla="*/ 0 h 411"/>
                <a:gd name="T2" fmla="*/ 142981 w 819"/>
                <a:gd name="T3" fmla="*/ 111467 h 411"/>
                <a:gd name="T4" fmla="*/ 389228 w 819"/>
                <a:gd name="T5" fmla="*/ 254782 h 411"/>
                <a:gd name="T6" fmla="*/ 524266 w 819"/>
                <a:gd name="T7" fmla="*/ 326440 h 411"/>
                <a:gd name="T8" fmla="*/ 643417 w 819"/>
                <a:gd name="T9" fmla="*/ 374212 h 411"/>
                <a:gd name="T10" fmla="*/ 762568 w 819"/>
                <a:gd name="T11" fmla="*/ 429945 h 411"/>
                <a:gd name="T12" fmla="*/ 865832 w 819"/>
                <a:gd name="T13" fmla="*/ 477717 h 411"/>
                <a:gd name="T14" fmla="*/ 969097 w 819"/>
                <a:gd name="T15" fmla="*/ 525488 h 411"/>
                <a:gd name="T16" fmla="*/ 1080305 w 819"/>
                <a:gd name="T17" fmla="*/ 581222 h 411"/>
                <a:gd name="T18" fmla="*/ 1223287 w 819"/>
                <a:gd name="T19" fmla="*/ 636955 h 411"/>
                <a:gd name="T20" fmla="*/ 1270946 w 819"/>
                <a:gd name="T21" fmla="*/ 644917 h 411"/>
                <a:gd name="T22" fmla="*/ 1278890 w 819"/>
                <a:gd name="T23" fmla="*/ 660841 h 4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19"/>
                <a:gd name="T37" fmla="*/ 0 h 411"/>
                <a:gd name="T38" fmla="*/ 1280160 w 819"/>
                <a:gd name="T39" fmla="*/ 659959 h 4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19" h="411">
                  <a:moveTo>
                    <a:pt x="819" y="0"/>
                  </a:moveTo>
                  <a:lnTo>
                    <a:pt x="716" y="65"/>
                  </a:lnTo>
                  <a:lnTo>
                    <a:pt x="561" y="155"/>
                  </a:lnTo>
                  <a:lnTo>
                    <a:pt x="476" y="200"/>
                  </a:lnTo>
                  <a:lnTo>
                    <a:pt x="400" y="231"/>
                  </a:lnTo>
                  <a:lnTo>
                    <a:pt x="325" y="266"/>
                  </a:lnTo>
                  <a:lnTo>
                    <a:pt x="260" y="296"/>
                  </a:lnTo>
                  <a:lnTo>
                    <a:pt x="195" y="326"/>
                  </a:lnTo>
                  <a:lnTo>
                    <a:pt x="125" y="361"/>
                  </a:lnTo>
                  <a:lnTo>
                    <a:pt x="35" y="396"/>
                  </a:lnTo>
                  <a:lnTo>
                    <a:pt x="5" y="401"/>
                  </a:lnTo>
                  <a:lnTo>
                    <a:pt x="0" y="411"/>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15" name="Freeform 33"/>
            <p:cNvSpPr>
              <a:spLocks noChangeArrowheads="1"/>
            </p:cNvSpPr>
            <p:nvPr/>
          </p:nvSpPr>
          <p:spPr bwMode="auto">
            <a:xfrm flipH="1">
              <a:off x="3779" y="1604"/>
              <a:ext cx="50" cy="60"/>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16" name="Freeform 34"/>
            <p:cNvSpPr>
              <a:spLocks noChangeArrowheads="1"/>
            </p:cNvSpPr>
            <p:nvPr/>
          </p:nvSpPr>
          <p:spPr bwMode="auto">
            <a:xfrm flipH="1">
              <a:off x="3714" y="1644"/>
              <a:ext cx="50" cy="60"/>
            </a:xfrm>
            <a:custGeom>
              <a:avLst/>
              <a:gdLst>
                <a:gd name="T0" fmla="*/ 0 w 79514"/>
                <a:gd name="T1" fmla="*/ 0 h 95415"/>
                <a:gd name="T2" fmla="*/ 0 w 79514"/>
                <a:gd name="T3" fmla="*/ 0 h 95415"/>
                <a:gd name="T4" fmla="*/ 0 w 79514"/>
                <a:gd name="T5" fmla="*/ 0 h 95415"/>
                <a:gd name="T6" fmla="*/ 0 w 79514"/>
                <a:gd name="T7" fmla="*/ 0 h 95415"/>
                <a:gd name="T8" fmla="*/ 0 60000 65536"/>
                <a:gd name="T9" fmla="*/ 0 60000 65536"/>
                <a:gd name="T10" fmla="*/ 0 60000 65536"/>
                <a:gd name="T11" fmla="*/ 0 60000 65536"/>
                <a:gd name="T12" fmla="*/ 0 w 79514"/>
                <a:gd name="T13" fmla="*/ 0 h 95415"/>
                <a:gd name="T14" fmla="*/ 79514 w 79514"/>
                <a:gd name="T15" fmla="*/ 95415 h 95415"/>
              </a:gdLst>
              <a:ahLst/>
              <a:cxnLst>
                <a:cxn ang="T8">
                  <a:pos x="T0" y="T1"/>
                </a:cxn>
                <a:cxn ang="T9">
                  <a:pos x="T2" y="T3"/>
                </a:cxn>
                <a:cxn ang="T10">
                  <a:pos x="T4" y="T5"/>
                </a:cxn>
                <a:cxn ang="T11">
                  <a:pos x="T6" y="T7"/>
                </a:cxn>
              </a:cxnLst>
              <a:rect l="T12" t="T13" r="T14" b="T15"/>
              <a:pathLst>
                <a:path w="79514" h="95415">
                  <a:moveTo>
                    <a:pt x="0" y="95415"/>
                  </a:moveTo>
                  <a:lnTo>
                    <a:pt x="79514" y="79513"/>
                  </a:lnTo>
                  <a:lnTo>
                    <a:pt x="63611"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17" name="Freeform 35"/>
            <p:cNvSpPr>
              <a:spLocks noChangeArrowheads="1"/>
            </p:cNvSpPr>
            <p:nvPr/>
          </p:nvSpPr>
          <p:spPr bwMode="auto">
            <a:xfrm flipH="1">
              <a:off x="3633" y="1667"/>
              <a:ext cx="56" cy="77"/>
            </a:xfrm>
            <a:custGeom>
              <a:avLst/>
              <a:gdLst>
                <a:gd name="T0" fmla="*/ 0 w 87464"/>
                <a:gd name="T1" fmla="*/ 0 h 123245"/>
                <a:gd name="T2" fmla="*/ 0 w 87464"/>
                <a:gd name="T3" fmla="*/ 0 h 123245"/>
                <a:gd name="T4" fmla="*/ 0 w 87464"/>
                <a:gd name="T5" fmla="*/ 0 h 123245"/>
                <a:gd name="T6" fmla="*/ 0 w 87464"/>
                <a:gd name="T7" fmla="*/ 0 h 123245"/>
                <a:gd name="T8" fmla="*/ 0 60000 65536"/>
                <a:gd name="T9" fmla="*/ 0 60000 65536"/>
                <a:gd name="T10" fmla="*/ 0 60000 65536"/>
                <a:gd name="T11" fmla="*/ 0 60000 65536"/>
                <a:gd name="T12" fmla="*/ 0 w 87464"/>
                <a:gd name="T13" fmla="*/ 0 h 123245"/>
                <a:gd name="T14" fmla="*/ 87464 w 87464"/>
                <a:gd name="T15" fmla="*/ 123245 h 123245"/>
              </a:gdLst>
              <a:ahLst/>
              <a:cxnLst>
                <a:cxn ang="T8">
                  <a:pos x="T0" y="T1"/>
                </a:cxn>
                <a:cxn ang="T9">
                  <a:pos x="T2" y="T3"/>
                </a:cxn>
                <a:cxn ang="T10">
                  <a:pos x="T4" y="T5"/>
                </a:cxn>
                <a:cxn ang="T11">
                  <a:pos x="T6" y="T7"/>
                </a:cxn>
              </a:cxnLst>
              <a:rect l="T12" t="T13" r="T14" b="T15"/>
              <a:pathLst>
                <a:path w="87464" h="123245">
                  <a:moveTo>
                    <a:pt x="0" y="123245"/>
                  </a:moveTo>
                  <a:lnTo>
                    <a:pt x="87464" y="91440"/>
                  </a:lnTo>
                  <a:cubicBezTo>
                    <a:pt x="84814" y="64936"/>
                    <a:pt x="82163" y="23854"/>
                    <a:pt x="79513" y="11927"/>
                  </a:cubicBezTo>
                  <a:cubicBezTo>
                    <a:pt x="76863" y="0"/>
                    <a:pt x="71562" y="19878"/>
                    <a:pt x="71562" y="19878"/>
                  </a:cubicBez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18" name="Freeform 36"/>
            <p:cNvSpPr>
              <a:spLocks noChangeArrowheads="1"/>
            </p:cNvSpPr>
            <p:nvPr/>
          </p:nvSpPr>
          <p:spPr bwMode="auto">
            <a:xfrm flipH="1">
              <a:off x="3553" y="1709"/>
              <a:ext cx="50" cy="66"/>
            </a:xfrm>
            <a:custGeom>
              <a:avLst/>
              <a:gdLst>
                <a:gd name="T0" fmla="*/ 0 w 79513"/>
                <a:gd name="T1" fmla="*/ 0 h 103367"/>
                <a:gd name="T2" fmla="*/ 0 w 79513"/>
                <a:gd name="T3" fmla="*/ 0 h 103367"/>
                <a:gd name="T4" fmla="*/ 0 w 79513"/>
                <a:gd name="T5" fmla="*/ 0 h 103367"/>
                <a:gd name="T6" fmla="*/ 0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19" name="Freeform 37"/>
            <p:cNvSpPr>
              <a:spLocks noChangeArrowheads="1"/>
            </p:cNvSpPr>
            <p:nvPr/>
          </p:nvSpPr>
          <p:spPr bwMode="auto">
            <a:xfrm flipH="1">
              <a:off x="3468" y="1734"/>
              <a:ext cx="75" cy="76"/>
            </a:xfrm>
            <a:custGeom>
              <a:avLst/>
              <a:gdLst>
                <a:gd name="T0" fmla="*/ 0 w 119269"/>
                <a:gd name="T1" fmla="*/ 0 h 119270"/>
                <a:gd name="T2" fmla="*/ 0 w 119269"/>
                <a:gd name="T3" fmla="*/ 0 h 119270"/>
                <a:gd name="T4" fmla="*/ 0 w 119269"/>
                <a:gd name="T5" fmla="*/ 0 h 119270"/>
                <a:gd name="T6" fmla="*/ 0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20" name="Freeform 38"/>
            <p:cNvSpPr>
              <a:spLocks noChangeArrowheads="1"/>
            </p:cNvSpPr>
            <p:nvPr/>
          </p:nvSpPr>
          <p:spPr bwMode="auto">
            <a:xfrm flipH="1">
              <a:off x="3383" y="1785"/>
              <a:ext cx="60" cy="80"/>
            </a:xfrm>
            <a:custGeom>
              <a:avLst/>
              <a:gdLst>
                <a:gd name="T0" fmla="*/ 0 w 95416"/>
                <a:gd name="T1" fmla="*/ 0 h 127221"/>
                <a:gd name="T2" fmla="*/ 0 w 95416"/>
                <a:gd name="T3" fmla="*/ 0 h 127221"/>
                <a:gd name="T4" fmla="*/ 0 w 95416"/>
                <a:gd name="T5" fmla="*/ 0 h 127221"/>
                <a:gd name="T6" fmla="*/ 0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grpSp>
      <p:sp>
        <p:nvSpPr>
          <p:cNvPr id="3091" name="Rectangle 2"/>
          <p:cNvSpPr>
            <a:spLocks noChangeArrowheads="1"/>
          </p:cNvSpPr>
          <p:nvPr/>
        </p:nvSpPr>
        <p:spPr bwMode="auto">
          <a:xfrm>
            <a:off x="0" y="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400">
                <a:latin typeface="Calibri" charset="0"/>
              </a:rPr>
              <a:t>Fig 3. Stable Manifolds for High and Low Replacement Rates</a:t>
            </a:r>
          </a:p>
        </p:txBody>
      </p:sp>
      <p:sp>
        <p:nvSpPr>
          <p:cNvPr id="3092" name="Text Box 10"/>
          <p:cNvSpPr txBox="1">
            <a:spLocks noChangeArrowheads="1"/>
          </p:cNvSpPr>
          <p:nvPr/>
        </p:nvSpPr>
        <p:spPr bwMode="auto">
          <a:xfrm>
            <a:off x="0" y="360363"/>
            <a:ext cx="92360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200">
                <a:latin typeface="Times New Roman" charset="0"/>
              </a:rPr>
              <a:t>The Figure shows the system</a:t>
            </a:r>
            <a:r>
              <a:rPr lang="ja-JP" altLang="en-US" sz="1200">
                <a:latin typeface="Times New Roman" charset="0"/>
              </a:rPr>
              <a:t>’</a:t>
            </a:r>
            <a:r>
              <a:rPr lang="en-US" sz="1200">
                <a:latin typeface="Times New Roman" charset="0"/>
              </a:rPr>
              <a:t>s dynamics and stable manifold.  The dynamics shown by the red arrows correspond to the low replacement rate that prevailed before date 0.  When the new replacement rate path is first anticipated at date 0, consumption falls, but not as far as it will fall in the long run. The new stable manifold (shown as a black path) describes dynamics once the replacement rate has reached its higher long run value.</a:t>
            </a:r>
          </a:p>
        </p:txBody>
      </p:sp>
      <p:graphicFrame>
        <p:nvGraphicFramePr>
          <p:cNvPr id="3077" name="Object 35"/>
          <p:cNvGraphicFramePr>
            <a:graphicFrameLocks noChangeAspect="1"/>
          </p:cNvGraphicFramePr>
          <p:nvPr/>
        </p:nvGraphicFramePr>
        <p:xfrm>
          <a:off x="609600" y="2743200"/>
          <a:ext cx="608013" cy="560388"/>
        </p:xfrm>
        <a:graphic>
          <a:graphicData uri="http://schemas.openxmlformats.org/presentationml/2006/ole">
            <mc:AlternateContent xmlns:mc="http://schemas.openxmlformats.org/markup-compatibility/2006">
              <mc:Choice xmlns:v="urn:schemas-microsoft-com:vml" Requires="v">
                <p:oleObj spid="_x0000_s3146" name="Equation" r:id="rId10" imgW="190440" imgH="228600" progId="Equation.DSMT4">
                  <p:embed/>
                </p:oleObj>
              </mc:Choice>
              <mc:Fallback>
                <p:oleObj name="Equation" r:id="rId10" imgW="190440" imgH="228600" progId="Equation.DSMT4">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27432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3093" name="Line 40"/>
          <p:cNvSpPr>
            <a:spLocks noChangeShapeType="1"/>
          </p:cNvSpPr>
          <p:nvPr/>
        </p:nvSpPr>
        <p:spPr bwMode="auto">
          <a:xfrm flipV="1">
            <a:off x="1219200" y="3019425"/>
            <a:ext cx="3876675" cy="29241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 name="Group 75"/>
          <p:cNvGrpSpPr>
            <a:grpSpLocks/>
          </p:cNvGrpSpPr>
          <p:nvPr/>
        </p:nvGrpSpPr>
        <p:grpSpPr bwMode="auto">
          <a:xfrm flipV="1">
            <a:off x="1781175" y="4543425"/>
            <a:ext cx="1279525" cy="660400"/>
            <a:chOff x="3071005" y="3566911"/>
            <a:chExt cx="1279525" cy="660400"/>
          </a:xfrm>
        </p:grpSpPr>
        <p:sp>
          <p:nvSpPr>
            <p:cNvPr id="2" name="Freeform 26"/>
            <p:cNvSpPr/>
            <p:nvPr/>
          </p:nvSpPr>
          <p:spPr>
            <a:xfrm>
              <a:off x="3071005" y="3566911"/>
              <a:ext cx="1279525" cy="660400"/>
            </a:xfrm>
            <a:custGeom>
              <a:avLst/>
              <a:gdLst>
                <a:gd name="connsiteX0" fmla="*/ 0 w 1280160"/>
                <a:gd name="connsiteY0" fmla="*/ 0 h 659959"/>
                <a:gd name="connsiteX1" fmla="*/ 143123 w 1280160"/>
                <a:gd name="connsiteY1" fmla="*/ 111319 h 659959"/>
                <a:gd name="connsiteX2" fmla="*/ 389614 w 1280160"/>
                <a:gd name="connsiteY2" fmla="*/ 254442 h 659959"/>
                <a:gd name="connsiteX3" fmla="*/ 524786 w 1280160"/>
                <a:gd name="connsiteY3" fmla="*/ 326004 h 659959"/>
                <a:gd name="connsiteX4" fmla="*/ 644055 w 1280160"/>
                <a:gd name="connsiteY4" fmla="*/ 373712 h 659959"/>
                <a:gd name="connsiteX5" fmla="*/ 763325 w 1280160"/>
                <a:gd name="connsiteY5" fmla="*/ 429371 h 659959"/>
                <a:gd name="connsiteX6" fmla="*/ 866692 w 1280160"/>
                <a:gd name="connsiteY6" fmla="*/ 477079 h 659959"/>
                <a:gd name="connsiteX7" fmla="*/ 970059 w 1280160"/>
                <a:gd name="connsiteY7" fmla="*/ 524786 h 659959"/>
                <a:gd name="connsiteX8" fmla="*/ 1081377 w 1280160"/>
                <a:gd name="connsiteY8" fmla="*/ 580446 h 659959"/>
                <a:gd name="connsiteX9" fmla="*/ 1224501 w 1280160"/>
                <a:gd name="connsiteY9" fmla="*/ 636105 h 659959"/>
                <a:gd name="connsiteX10" fmla="*/ 1272208 w 1280160"/>
                <a:gd name="connsiteY10" fmla="*/ 644056 h 659959"/>
                <a:gd name="connsiteX11" fmla="*/ 1280160 w 1280160"/>
                <a:gd name="connsiteY11" fmla="*/ 659959 h 659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3" name="Freeform 33"/>
            <p:cNvSpPr/>
            <p:nvPr/>
          </p:nvSpPr>
          <p:spPr>
            <a:xfrm>
              <a:off x="3380568" y="3749473"/>
              <a:ext cx="79375" cy="95250"/>
            </a:xfrm>
            <a:custGeom>
              <a:avLst/>
              <a:gdLst>
                <a:gd name="connsiteX0" fmla="*/ 0 w 79512"/>
                <a:gd name="connsiteY0" fmla="*/ 95416 h 95416"/>
                <a:gd name="connsiteX1" fmla="*/ 71561 w 79512"/>
                <a:gd name="connsiteY1" fmla="*/ 79513 h 95416"/>
                <a:gd name="connsiteX2" fmla="*/ 47707 w 79512"/>
                <a:gd name="connsiteY2" fmla="*/ 0 h 95416"/>
                <a:gd name="connsiteX3" fmla="*/ 47707 w 79512"/>
                <a:gd name="connsiteY3" fmla="*/ 0 h 95416"/>
              </a:gdLst>
              <a:ahLst/>
              <a:cxnLst>
                <a:cxn ang="0">
                  <a:pos x="connsiteX0" y="connsiteY0"/>
                </a:cxn>
                <a:cxn ang="0">
                  <a:pos x="connsiteX1" y="connsiteY1"/>
                </a:cxn>
                <a:cxn ang="0">
                  <a:pos x="connsiteX2" y="connsiteY2"/>
                </a:cxn>
                <a:cxn ang="0">
                  <a:pos x="connsiteX3" y="connsiteY3"/>
                </a:cxn>
              </a:cxnLst>
              <a:rect l="l" t="t" r="r" b="b"/>
              <a:pathLst>
                <a:path w="79512" h="95416">
                  <a:moveTo>
                    <a:pt x="0" y="95416"/>
                  </a:moveTo>
                  <a:lnTo>
                    <a:pt x="71561" y="79513"/>
                  </a:lnTo>
                  <a:cubicBezTo>
                    <a:pt x="79512" y="63610"/>
                    <a:pt x="47707" y="0"/>
                    <a:pt x="47707" y="0"/>
                  </a:cubicBezTo>
                  <a:lnTo>
                    <a:pt x="47707"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4" name="Freeform 34"/>
            <p:cNvSpPr/>
            <p:nvPr/>
          </p:nvSpPr>
          <p:spPr>
            <a:xfrm>
              <a:off x="3483755" y="3812973"/>
              <a:ext cx="79375" cy="95250"/>
            </a:xfrm>
            <a:custGeom>
              <a:avLst/>
              <a:gdLst>
                <a:gd name="connsiteX0" fmla="*/ 0 w 79514"/>
                <a:gd name="connsiteY0" fmla="*/ 95415 h 95415"/>
                <a:gd name="connsiteX1" fmla="*/ 79514 w 79514"/>
                <a:gd name="connsiteY1" fmla="*/ 79513 h 95415"/>
                <a:gd name="connsiteX2" fmla="*/ 63611 w 79514"/>
                <a:gd name="connsiteY2" fmla="*/ 0 h 95415"/>
                <a:gd name="connsiteX3" fmla="*/ 63611 w 79514"/>
                <a:gd name="connsiteY3" fmla="*/ 0 h 95415"/>
              </a:gdLst>
              <a:ahLst/>
              <a:cxnLst>
                <a:cxn ang="0">
                  <a:pos x="connsiteX0" y="connsiteY0"/>
                </a:cxn>
                <a:cxn ang="0">
                  <a:pos x="connsiteX1" y="connsiteY1"/>
                </a:cxn>
                <a:cxn ang="0">
                  <a:pos x="connsiteX2" y="connsiteY2"/>
                </a:cxn>
                <a:cxn ang="0">
                  <a:pos x="connsiteX3" y="connsiteY3"/>
                </a:cxn>
              </a:cxnLst>
              <a:rect l="l" t="t" r="r" b="b"/>
              <a:pathLst>
                <a:path w="79514" h="95415">
                  <a:moveTo>
                    <a:pt x="0" y="95415"/>
                  </a:moveTo>
                  <a:lnTo>
                    <a:pt x="79514" y="79513"/>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5" name="Freeform 35"/>
            <p:cNvSpPr/>
            <p:nvPr/>
          </p:nvSpPr>
          <p:spPr>
            <a:xfrm>
              <a:off x="3602818" y="3849486"/>
              <a:ext cx="88900" cy="122237"/>
            </a:xfrm>
            <a:custGeom>
              <a:avLst/>
              <a:gdLst>
                <a:gd name="connsiteX0" fmla="*/ 0 w 87464"/>
                <a:gd name="connsiteY0" fmla="*/ 123245 h 123245"/>
                <a:gd name="connsiteX1" fmla="*/ 87464 w 87464"/>
                <a:gd name="connsiteY1" fmla="*/ 91440 h 123245"/>
                <a:gd name="connsiteX2" fmla="*/ 79513 w 87464"/>
                <a:gd name="connsiteY2" fmla="*/ 11927 h 123245"/>
                <a:gd name="connsiteX3" fmla="*/ 71562 w 87464"/>
                <a:gd name="connsiteY3" fmla="*/ 19878 h 123245"/>
              </a:gdLst>
              <a:ahLst/>
              <a:cxnLst>
                <a:cxn ang="0">
                  <a:pos x="connsiteX0" y="connsiteY0"/>
                </a:cxn>
                <a:cxn ang="0">
                  <a:pos x="connsiteX1" y="connsiteY1"/>
                </a:cxn>
                <a:cxn ang="0">
                  <a:pos x="connsiteX2" y="connsiteY2"/>
                </a:cxn>
                <a:cxn ang="0">
                  <a:pos x="connsiteX3" y="connsiteY3"/>
                </a:cxn>
              </a:cxnLst>
              <a:rect l="l" t="t" r="r" b="b"/>
              <a:pathLst>
                <a:path w="87464" h="123245">
                  <a:moveTo>
                    <a:pt x="0" y="123245"/>
                  </a:moveTo>
                  <a:lnTo>
                    <a:pt x="87464" y="91440"/>
                  </a:lnTo>
                  <a:cubicBezTo>
                    <a:pt x="84814" y="64936"/>
                    <a:pt x="82163" y="23854"/>
                    <a:pt x="79513" y="11927"/>
                  </a:cubicBezTo>
                  <a:cubicBezTo>
                    <a:pt x="76863" y="0"/>
                    <a:pt x="71562" y="19878"/>
                    <a:pt x="71562" y="19878"/>
                  </a:cubicBez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6" name="Freeform 36"/>
            <p:cNvSpPr/>
            <p:nvPr/>
          </p:nvSpPr>
          <p:spPr>
            <a:xfrm>
              <a:off x="3739343" y="3916161"/>
              <a:ext cx="79375" cy="104775"/>
            </a:xfrm>
            <a:custGeom>
              <a:avLst/>
              <a:gdLst>
                <a:gd name="connsiteX0" fmla="*/ 0 w 79513"/>
                <a:gd name="connsiteY0" fmla="*/ 103367 h 103367"/>
                <a:gd name="connsiteX1" fmla="*/ 79513 w 79513"/>
                <a:gd name="connsiteY1" fmla="*/ 87464 h 103367"/>
                <a:gd name="connsiteX2" fmla="*/ 63611 w 79513"/>
                <a:gd name="connsiteY2" fmla="*/ 0 h 103367"/>
                <a:gd name="connsiteX3" fmla="*/ 63611 w 79513"/>
                <a:gd name="connsiteY3" fmla="*/ 0 h 103367"/>
              </a:gdLst>
              <a:ahLst/>
              <a:cxnLst>
                <a:cxn ang="0">
                  <a:pos x="connsiteX0" y="connsiteY0"/>
                </a:cxn>
                <a:cxn ang="0">
                  <a:pos x="connsiteX1" y="connsiteY1"/>
                </a:cxn>
                <a:cxn ang="0">
                  <a:pos x="connsiteX2" y="connsiteY2"/>
                </a:cxn>
                <a:cxn ang="0">
                  <a:pos x="connsiteX3" y="connsiteY3"/>
                </a:cxn>
              </a:cxnLst>
              <a:rect l="l" t="t" r="r" b="b"/>
              <a:pathLst>
                <a:path w="79513" h="103367">
                  <a:moveTo>
                    <a:pt x="0" y="103367"/>
                  </a:moveTo>
                  <a:lnTo>
                    <a:pt x="79513" y="87464"/>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7" name="Freeform 37"/>
            <p:cNvSpPr/>
            <p:nvPr/>
          </p:nvSpPr>
          <p:spPr>
            <a:xfrm>
              <a:off x="3834593" y="3955848"/>
              <a:ext cx="119062" cy="120650"/>
            </a:xfrm>
            <a:custGeom>
              <a:avLst/>
              <a:gdLst>
                <a:gd name="connsiteX0" fmla="*/ 0 w 119269"/>
                <a:gd name="connsiteY0" fmla="*/ 119270 h 119270"/>
                <a:gd name="connsiteX1" fmla="*/ 119269 w 119269"/>
                <a:gd name="connsiteY1" fmla="*/ 79513 h 119270"/>
                <a:gd name="connsiteX2" fmla="*/ 79513 w 119269"/>
                <a:gd name="connsiteY2" fmla="*/ 0 h 119270"/>
                <a:gd name="connsiteX3" fmla="*/ 79513 w 119269"/>
                <a:gd name="connsiteY3" fmla="*/ 0 h 119270"/>
              </a:gdLst>
              <a:ahLst/>
              <a:cxnLst>
                <a:cxn ang="0">
                  <a:pos x="connsiteX0" y="connsiteY0"/>
                </a:cxn>
                <a:cxn ang="0">
                  <a:pos x="connsiteX1" y="connsiteY1"/>
                </a:cxn>
                <a:cxn ang="0">
                  <a:pos x="connsiteX2" y="connsiteY2"/>
                </a:cxn>
                <a:cxn ang="0">
                  <a:pos x="connsiteX3" y="connsiteY3"/>
                </a:cxn>
              </a:cxnLst>
              <a:rect l="l" t="t" r="r" b="b"/>
              <a:pathLst>
                <a:path w="119269" h="119270">
                  <a:moveTo>
                    <a:pt x="0" y="119270"/>
                  </a:moveTo>
                  <a:lnTo>
                    <a:pt x="119269" y="79513"/>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8" name="Freeform 38"/>
            <p:cNvSpPr/>
            <p:nvPr/>
          </p:nvSpPr>
          <p:spPr>
            <a:xfrm>
              <a:off x="3993343" y="4036811"/>
              <a:ext cx="95250" cy="127000"/>
            </a:xfrm>
            <a:custGeom>
              <a:avLst/>
              <a:gdLst>
                <a:gd name="connsiteX0" fmla="*/ 0 w 95416"/>
                <a:gd name="connsiteY0" fmla="*/ 127221 h 127221"/>
                <a:gd name="connsiteX1" fmla="*/ 95416 w 95416"/>
                <a:gd name="connsiteY1" fmla="*/ 95416 h 127221"/>
                <a:gd name="connsiteX2" fmla="*/ 79513 w 95416"/>
                <a:gd name="connsiteY2" fmla="*/ 0 h 127221"/>
                <a:gd name="connsiteX3" fmla="*/ 79513 w 95416"/>
                <a:gd name="connsiteY3" fmla="*/ 0 h 127221"/>
              </a:gdLst>
              <a:ahLst/>
              <a:cxnLst>
                <a:cxn ang="0">
                  <a:pos x="connsiteX0" y="connsiteY0"/>
                </a:cxn>
                <a:cxn ang="0">
                  <a:pos x="connsiteX1" y="connsiteY1"/>
                </a:cxn>
                <a:cxn ang="0">
                  <a:pos x="connsiteX2" y="connsiteY2"/>
                </a:cxn>
                <a:cxn ang="0">
                  <a:pos x="connsiteX3" y="connsiteY3"/>
                </a:cxn>
              </a:cxnLst>
              <a:rect l="l" t="t" r="r" b="b"/>
              <a:pathLst>
                <a:path w="95416" h="127221">
                  <a:moveTo>
                    <a:pt x="0" y="127221"/>
                  </a:moveTo>
                  <a:lnTo>
                    <a:pt x="95416" y="95416"/>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grpSp>
      <p:grpSp>
        <p:nvGrpSpPr>
          <p:cNvPr id="16" name="Group 49"/>
          <p:cNvGrpSpPr>
            <a:grpSpLocks/>
          </p:cNvGrpSpPr>
          <p:nvPr/>
        </p:nvGrpSpPr>
        <p:grpSpPr bwMode="auto">
          <a:xfrm>
            <a:off x="3060700" y="3822700"/>
            <a:ext cx="2357438" cy="738188"/>
            <a:chOff x="1928" y="2408"/>
            <a:chExt cx="1485" cy="465"/>
          </a:xfrm>
        </p:grpSpPr>
        <p:sp>
          <p:nvSpPr>
            <p:cNvPr id="3099" name="Freeform 26"/>
            <p:cNvSpPr>
              <a:spLocks noChangeArrowheads="1"/>
            </p:cNvSpPr>
            <p:nvPr/>
          </p:nvSpPr>
          <p:spPr bwMode="auto">
            <a:xfrm>
              <a:off x="1928" y="2418"/>
              <a:ext cx="1485" cy="455"/>
            </a:xfrm>
            <a:custGeom>
              <a:avLst/>
              <a:gdLst>
                <a:gd name="T0" fmla="*/ 0 w 1485"/>
                <a:gd name="T1" fmla="*/ 0 h 455"/>
                <a:gd name="T2" fmla="*/ 142981 w 1485"/>
                <a:gd name="T3" fmla="*/ 111467 h 455"/>
                <a:gd name="T4" fmla="*/ 389228 w 1485"/>
                <a:gd name="T5" fmla="*/ 254782 h 455"/>
                <a:gd name="T6" fmla="*/ 524266 w 1485"/>
                <a:gd name="T7" fmla="*/ 326440 h 455"/>
                <a:gd name="T8" fmla="*/ 643417 w 1485"/>
                <a:gd name="T9" fmla="*/ 374212 h 455"/>
                <a:gd name="T10" fmla="*/ 762568 w 1485"/>
                <a:gd name="T11" fmla="*/ 429945 h 455"/>
                <a:gd name="T12" fmla="*/ 865832 w 1485"/>
                <a:gd name="T13" fmla="*/ 477717 h 455"/>
                <a:gd name="T14" fmla="*/ 969097 w 1485"/>
                <a:gd name="T15" fmla="*/ 525488 h 455"/>
                <a:gd name="T16" fmla="*/ 1080305 w 1485"/>
                <a:gd name="T17" fmla="*/ 581222 h 455"/>
                <a:gd name="T18" fmla="*/ 1223287 w 1485"/>
                <a:gd name="T19" fmla="*/ 636955 h 455"/>
                <a:gd name="T20" fmla="*/ 1270946 w 1485"/>
                <a:gd name="T21" fmla="*/ 644917 h 455"/>
                <a:gd name="T22" fmla="*/ 1278890 w 1485"/>
                <a:gd name="T23" fmla="*/ 660841 h 4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85"/>
                <a:gd name="T37" fmla="*/ 0 h 455"/>
                <a:gd name="T38" fmla="*/ 1280160 w 1485"/>
                <a:gd name="T39" fmla="*/ 659959 h 4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85" h="455">
                  <a:moveTo>
                    <a:pt x="1485" y="0"/>
                  </a:moveTo>
                  <a:lnTo>
                    <a:pt x="1129" y="82"/>
                  </a:lnTo>
                  <a:lnTo>
                    <a:pt x="832" y="160"/>
                  </a:lnTo>
                  <a:lnTo>
                    <a:pt x="607" y="220"/>
                  </a:lnTo>
                  <a:lnTo>
                    <a:pt x="400" y="275"/>
                  </a:lnTo>
                  <a:lnTo>
                    <a:pt x="325" y="310"/>
                  </a:lnTo>
                  <a:lnTo>
                    <a:pt x="260" y="340"/>
                  </a:lnTo>
                  <a:lnTo>
                    <a:pt x="195" y="370"/>
                  </a:lnTo>
                  <a:lnTo>
                    <a:pt x="125" y="405"/>
                  </a:lnTo>
                  <a:lnTo>
                    <a:pt x="35" y="440"/>
                  </a:lnTo>
                  <a:lnTo>
                    <a:pt x="5" y="445"/>
                  </a:lnTo>
                  <a:lnTo>
                    <a:pt x="0" y="455"/>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0" name="Freeform 33"/>
            <p:cNvSpPr>
              <a:spLocks noChangeArrowheads="1"/>
            </p:cNvSpPr>
            <p:nvPr/>
          </p:nvSpPr>
          <p:spPr bwMode="auto">
            <a:xfrm rot="1063394" flipH="1">
              <a:off x="3256" y="2408"/>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1" name="Freeform 36"/>
            <p:cNvSpPr>
              <a:spLocks noChangeArrowheads="1"/>
            </p:cNvSpPr>
            <p:nvPr/>
          </p:nvSpPr>
          <p:spPr bwMode="auto">
            <a:xfrm flipH="1">
              <a:off x="2404" y="2620"/>
              <a:ext cx="50" cy="66"/>
            </a:xfrm>
            <a:custGeom>
              <a:avLst/>
              <a:gdLst>
                <a:gd name="T0" fmla="*/ 0 w 79513"/>
                <a:gd name="T1" fmla="*/ 0 h 103367"/>
                <a:gd name="T2" fmla="*/ 0 w 79513"/>
                <a:gd name="T3" fmla="*/ 0 h 103367"/>
                <a:gd name="T4" fmla="*/ 0 w 79513"/>
                <a:gd name="T5" fmla="*/ 0 h 103367"/>
                <a:gd name="T6" fmla="*/ 0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2" name="Freeform 37"/>
            <p:cNvSpPr>
              <a:spLocks noChangeArrowheads="1"/>
            </p:cNvSpPr>
            <p:nvPr/>
          </p:nvSpPr>
          <p:spPr bwMode="auto">
            <a:xfrm flipH="1">
              <a:off x="2252" y="2677"/>
              <a:ext cx="75" cy="76"/>
            </a:xfrm>
            <a:custGeom>
              <a:avLst/>
              <a:gdLst>
                <a:gd name="T0" fmla="*/ 0 w 119269"/>
                <a:gd name="T1" fmla="*/ 0 h 119270"/>
                <a:gd name="T2" fmla="*/ 0 w 119269"/>
                <a:gd name="T3" fmla="*/ 0 h 119270"/>
                <a:gd name="T4" fmla="*/ 0 w 119269"/>
                <a:gd name="T5" fmla="*/ 0 h 119270"/>
                <a:gd name="T6" fmla="*/ 0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3" name="Freeform 38"/>
            <p:cNvSpPr>
              <a:spLocks noChangeArrowheads="1"/>
            </p:cNvSpPr>
            <p:nvPr/>
          </p:nvSpPr>
          <p:spPr bwMode="auto">
            <a:xfrm flipH="1">
              <a:off x="2093" y="2753"/>
              <a:ext cx="60" cy="80"/>
            </a:xfrm>
            <a:custGeom>
              <a:avLst/>
              <a:gdLst>
                <a:gd name="T0" fmla="*/ 0 w 95416"/>
                <a:gd name="T1" fmla="*/ 0 h 127221"/>
                <a:gd name="T2" fmla="*/ 0 w 95416"/>
                <a:gd name="T3" fmla="*/ 0 h 127221"/>
                <a:gd name="T4" fmla="*/ 0 w 95416"/>
                <a:gd name="T5" fmla="*/ 0 h 127221"/>
                <a:gd name="T6" fmla="*/ 0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4" name="Freeform 33"/>
            <p:cNvSpPr>
              <a:spLocks noChangeArrowheads="1"/>
            </p:cNvSpPr>
            <p:nvPr/>
          </p:nvSpPr>
          <p:spPr bwMode="auto">
            <a:xfrm rot="1063394" flipH="1">
              <a:off x="3001" y="2463"/>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5" name="Freeform 33"/>
            <p:cNvSpPr>
              <a:spLocks noChangeArrowheads="1"/>
            </p:cNvSpPr>
            <p:nvPr/>
          </p:nvSpPr>
          <p:spPr bwMode="auto">
            <a:xfrm rot="1063394" flipH="1">
              <a:off x="2743" y="2529"/>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3106" name="Freeform 33"/>
            <p:cNvSpPr>
              <a:spLocks noChangeArrowheads="1"/>
            </p:cNvSpPr>
            <p:nvPr/>
          </p:nvSpPr>
          <p:spPr bwMode="auto">
            <a:xfrm rot="1063394" flipH="1">
              <a:off x="2575" y="2578"/>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grpSp>
      <p:graphicFrame>
        <p:nvGraphicFramePr>
          <p:cNvPr id="13370" name="Object 35"/>
          <p:cNvGraphicFramePr>
            <a:graphicFrameLocks noChangeAspect="1"/>
          </p:cNvGraphicFramePr>
          <p:nvPr/>
        </p:nvGraphicFramePr>
        <p:xfrm>
          <a:off x="685800" y="4267200"/>
          <a:ext cx="608013" cy="560388"/>
        </p:xfrm>
        <a:graphic>
          <a:graphicData uri="http://schemas.openxmlformats.org/presentationml/2006/ole">
            <mc:AlternateContent xmlns:mc="http://schemas.openxmlformats.org/markup-compatibility/2006">
              <mc:Choice xmlns:v="urn:schemas-microsoft-com:vml" Requires="v">
                <p:oleObj spid="_x0000_s3147" name="Equation" r:id="rId12" imgW="190440" imgH="228600" progId="Equation.DSMT4">
                  <p:embed/>
                </p:oleObj>
              </mc:Choice>
              <mc:Fallback>
                <p:oleObj name="Equation" r:id="rId12" imgW="190440" imgH="228600" progId="Equation.DSMT4">
                  <p:embed/>
                  <p:pic>
                    <p:nvPicPr>
                      <p:cNvPr id="0" name="Object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0" y="42672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13371" name="Object 35"/>
          <p:cNvGraphicFramePr>
            <a:graphicFrameLocks noChangeAspect="1"/>
          </p:cNvGraphicFramePr>
          <p:nvPr/>
        </p:nvGraphicFramePr>
        <p:xfrm>
          <a:off x="2819400" y="5943600"/>
          <a:ext cx="608013" cy="560388"/>
        </p:xfrm>
        <a:graphic>
          <a:graphicData uri="http://schemas.openxmlformats.org/presentationml/2006/ole">
            <mc:AlternateContent xmlns:mc="http://schemas.openxmlformats.org/markup-compatibility/2006">
              <mc:Choice xmlns:v="urn:schemas-microsoft-com:vml" Requires="v">
                <p:oleObj spid="_x0000_s3148" name="Equation" r:id="rId14" imgW="190440" imgH="228600" progId="Equation.DSMT4">
                  <p:embed/>
                </p:oleObj>
              </mc:Choice>
              <mc:Fallback>
                <p:oleObj name="Equation" r:id="rId14" imgW="190440" imgH="228600" progId="Equation.DSMT4">
                  <p:embed/>
                  <p:pic>
                    <p:nvPicPr>
                      <p:cNvPr id="0" name="Object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59436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17" name="Straight Connector 72"/>
          <p:cNvCxnSpPr/>
          <p:nvPr/>
        </p:nvCxnSpPr>
        <p:spPr>
          <a:xfrm rot="5400000">
            <a:off x="2365375" y="5254625"/>
            <a:ext cx="136525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1"/>
          <p:cNvCxnSpPr>
            <a:cxnSpLocks noChangeShapeType="1"/>
          </p:cNvCxnSpPr>
          <p:nvPr/>
        </p:nvCxnSpPr>
        <p:spPr bwMode="auto">
          <a:xfrm>
            <a:off x="1222375" y="4552950"/>
            <a:ext cx="1825625"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sp>
        <p:nvSpPr>
          <p:cNvPr id="13374" name="Freeform 62"/>
          <p:cNvSpPr>
            <a:spLocks/>
          </p:cNvSpPr>
          <p:nvPr/>
        </p:nvSpPr>
        <p:spPr bwMode="auto">
          <a:xfrm>
            <a:off x="4183063" y="3427413"/>
            <a:ext cx="1033462" cy="696912"/>
          </a:xfrm>
          <a:custGeom>
            <a:avLst/>
            <a:gdLst>
              <a:gd name="T0" fmla="*/ 2147483647 w 651"/>
              <a:gd name="T1" fmla="*/ 2147483647 h 439"/>
              <a:gd name="T2" fmla="*/ 2147483647 w 651"/>
              <a:gd name="T3" fmla="*/ 2147483647 h 439"/>
              <a:gd name="T4" fmla="*/ 2147483647 w 651"/>
              <a:gd name="T5" fmla="*/ 2147483647 h 439"/>
              <a:gd name="T6" fmla="*/ 2147483647 w 651"/>
              <a:gd name="T7" fmla="*/ 2147483647 h 439"/>
              <a:gd name="T8" fmla="*/ 2147483647 w 651"/>
              <a:gd name="T9" fmla="*/ 2147483647 h 439"/>
              <a:gd name="T10" fmla="*/ 2147483647 w 651"/>
              <a:gd name="T11" fmla="*/ 2147483647 h 439"/>
              <a:gd name="T12" fmla="*/ 2147483647 w 651"/>
              <a:gd name="T13" fmla="*/ 2147483647 h 439"/>
              <a:gd name="T14" fmla="*/ 0 w 651"/>
              <a:gd name="T15" fmla="*/ 2147483647 h 439"/>
              <a:gd name="T16" fmla="*/ 0 60000 65536"/>
              <a:gd name="T17" fmla="*/ 0 60000 65536"/>
              <a:gd name="T18" fmla="*/ 0 60000 65536"/>
              <a:gd name="T19" fmla="*/ 0 60000 65536"/>
              <a:gd name="T20" fmla="*/ 0 60000 65536"/>
              <a:gd name="T21" fmla="*/ 0 60000 65536"/>
              <a:gd name="T22" fmla="*/ 0 60000 65536"/>
              <a:gd name="T23" fmla="*/ 0 60000 65536"/>
              <a:gd name="T24" fmla="*/ 0 w 651"/>
              <a:gd name="T25" fmla="*/ 0 h 439"/>
              <a:gd name="T26" fmla="*/ 651 w 651"/>
              <a:gd name="T27" fmla="*/ 439 h 43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51" h="439">
                <a:moveTo>
                  <a:pt x="574" y="30"/>
                </a:moveTo>
                <a:cubicBezTo>
                  <a:pt x="582" y="26"/>
                  <a:pt x="613" y="0"/>
                  <a:pt x="624" y="8"/>
                </a:cubicBezTo>
                <a:cubicBezTo>
                  <a:pt x="635" y="16"/>
                  <a:pt x="651" y="53"/>
                  <a:pt x="642" y="76"/>
                </a:cubicBezTo>
                <a:cubicBezTo>
                  <a:pt x="633" y="99"/>
                  <a:pt x="602" y="125"/>
                  <a:pt x="572" y="148"/>
                </a:cubicBezTo>
                <a:cubicBezTo>
                  <a:pt x="542" y="171"/>
                  <a:pt x="518" y="183"/>
                  <a:pt x="462" y="213"/>
                </a:cubicBezTo>
                <a:cubicBezTo>
                  <a:pt x="406" y="243"/>
                  <a:pt x="302" y="296"/>
                  <a:pt x="234" y="330"/>
                </a:cubicBezTo>
                <a:cubicBezTo>
                  <a:pt x="166" y="364"/>
                  <a:pt x="94" y="399"/>
                  <a:pt x="55" y="417"/>
                </a:cubicBezTo>
                <a:cubicBezTo>
                  <a:pt x="16" y="435"/>
                  <a:pt x="8" y="437"/>
                  <a:pt x="0" y="439"/>
                </a:cubicBezTo>
              </a:path>
            </a:pathLst>
          </a:custGeom>
          <a:noFill/>
          <a:ln w="31750">
            <a:solidFill>
              <a:srgbClr val="00800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13375" name="Object 34"/>
          <p:cNvGraphicFramePr>
            <a:graphicFrameLocks noChangeAspect="1"/>
          </p:cNvGraphicFramePr>
          <p:nvPr/>
        </p:nvGraphicFramePr>
        <p:xfrm>
          <a:off x="4114800" y="3852863"/>
          <a:ext cx="411163" cy="241300"/>
        </p:xfrm>
        <a:graphic>
          <a:graphicData uri="http://schemas.openxmlformats.org/presentationml/2006/ole">
            <mc:AlternateContent xmlns:mc="http://schemas.openxmlformats.org/markup-compatibility/2006">
              <mc:Choice xmlns:v="urn:schemas-microsoft-com:vml" Requires="v">
                <p:oleObj spid="_x0000_s3149" name="Equation" r:id="rId16" imgW="139680" imgH="164880" progId="Equation.DSMT4">
                  <p:embed/>
                </p:oleObj>
              </mc:Choice>
              <mc:Fallback>
                <p:oleObj name="Equation" r:id="rId16" imgW="139680" imgH="164880" progId="Equation.DSMT4">
                  <p:embed/>
                  <p:pic>
                    <p:nvPicPr>
                      <p:cNvPr id="0" name="Object 3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14800" y="3852863"/>
                        <a:ext cx="411163" cy="24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7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71"/>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7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7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rot="5400000">
            <a:off x="-419099" y="3848100"/>
            <a:ext cx="4038600"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1600200" y="5867400"/>
            <a:ext cx="5486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2" name="Straight Connector 8"/>
          <p:cNvCxnSpPr>
            <a:cxnSpLocks noChangeShapeType="1"/>
          </p:cNvCxnSpPr>
          <p:nvPr/>
        </p:nvCxnSpPr>
        <p:spPr bwMode="auto">
          <a:xfrm>
            <a:off x="2895600" y="3048000"/>
            <a:ext cx="4267200" cy="0"/>
          </a:xfrm>
          <a:prstGeom prst="line">
            <a:avLst/>
          </a:prstGeom>
          <a:noFill/>
          <a:ln w="31750">
            <a:solidFill>
              <a:srgbClr val="FF0000"/>
            </a:solidFill>
            <a:round/>
            <a:headEnd/>
            <a:tailEnd/>
          </a:ln>
          <a:extLst>
            <a:ext uri="{909E8E84-426E-40dd-AFC4-6F175D3DCCD1}">
              <a14:hiddenFill xmlns:a14="http://schemas.microsoft.com/office/drawing/2010/main">
                <a:noFill/>
              </a14:hiddenFill>
            </a:ext>
          </a:extLst>
        </p:spPr>
      </p:cxnSp>
      <p:sp>
        <p:nvSpPr>
          <p:cNvPr id="1033" name="TextBox 14"/>
          <p:cNvSpPr txBox="1">
            <a:spLocks noChangeArrowheads="1"/>
          </p:cNvSpPr>
          <p:nvPr/>
        </p:nvSpPr>
        <p:spPr bwMode="auto">
          <a:xfrm>
            <a:off x="685800" y="1066800"/>
            <a:ext cx="1981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2400">
                <a:solidFill>
                  <a:srgbClr val="000000"/>
                </a:solidFill>
                <a:latin typeface="Times New Roman" charset="0"/>
              </a:rPr>
              <a:t>replacement rate</a:t>
            </a:r>
          </a:p>
        </p:txBody>
      </p:sp>
      <p:cxnSp>
        <p:nvCxnSpPr>
          <p:cNvPr id="18" name="Straight Connector 17"/>
          <p:cNvCxnSpPr/>
          <p:nvPr/>
        </p:nvCxnSpPr>
        <p:spPr>
          <a:xfrm rot="5400000">
            <a:off x="2819400" y="5867400"/>
            <a:ext cx="152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35" name="TextBox 56"/>
          <p:cNvSpPr txBox="1">
            <a:spLocks noChangeArrowheads="1"/>
          </p:cNvSpPr>
          <p:nvPr/>
        </p:nvSpPr>
        <p:spPr bwMode="auto">
          <a:xfrm>
            <a:off x="7162800" y="5626100"/>
            <a:ext cx="730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2400">
                <a:solidFill>
                  <a:srgbClr val="000000"/>
                </a:solidFill>
                <a:latin typeface="Times New Roman" charset="0"/>
              </a:rPr>
              <a:t>time</a:t>
            </a:r>
          </a:p>
        </p:txBody>
      </p:sp>
      <p:graphicFrame>
        <p:nvGraphicFramePr>
          <p:cNvPr id="1026" name="Object 16"/>
          <p:cNvGraphicFramePr>
            <a:graphicFrameLocks noChangeAspect="1"/>
          </p:cNvGraphicFramePr>
          <p:nvPr/>
        </p:nvGraphicFramePr>
        <p:xfrm>
          <a:off x="1143000" y="3733800"/>
          <a:ext cx="263525" cy="292100"/>
        </p:xfrm>
        <a:graphic>
          <a:graphicData uri="http://schemas.openxmlformats.org/presentationml/2006/ole">
            <mc:AlternateContent xmlns:mc="http://schemas.openxmlformats.org/markup-compatibility/2006">
              <mc:Choice xmlns:v="urn:schemas-microsoft-com:vml" Requires="v">
                <p:oleObj spid="_x0000_s1044" name="Equation" r:id="rId4" imgW="126720" imgH="139680" progId="Equation.DSMT4">
                  <p:embed/>
                </p:oleObj>
              </mc:Choice>
              <mc:Fallback>
                <p:oleObj name="Equation" r:id="rId4" imgW="126720" imgH="13968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733800"/>
                        <a:ext cx="263525"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59" name="Straight Connector 58"/>
          <p:cNvCxnSpPr/>
          <p:nvPr/>
        </p:nvCxnSpPr>
        <p:spPr bwMode="auto">
          <a:xfrm rot="10800000">
            <a:off x="1524000" y="3886200"/>
            <a:ext cx="152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027" name="Object 16"/>
          <p:cNvGraphicFramePr>
            <a:graphicFrameLocks noChangeAspect="1"/>
          </p:cNvGraphicFramePr>
          <p:nvPr/>
        </p:nvGraphicFramePr>
        <p:xfrm>
          <a:off x="1143000" y="2819400"/>
          <a:ext cx="315913" cy="371475"/>
        </p:xfrm>
        <a:graphic>
          <a:graphicData uri="http://schemas.openxmlformats.org/presentationml/2006/ole">
            <mc:AlternateContent xmlns:mc="http://schemas.openxmlformats.org/markup-compatibility/2006">
              <mc:Choice xmlns:v="urn:schemas-microsoft-com:vml" Requires="v">
                <p:oleObj spid="_x0000_s1045" name="Equation" r:id="rId6" imgW="152280" imgH="177480" progId="Equation.DSMT4">
                  <p:embed/>
                </p:oleObj>
              </mc:Choice>
              <mc:Fallback>
                <p:oleObj name="Equation" r:id="rId6" imgW="152280" imgH="1774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819400"/>
                        <a:ext cx="3159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29" name="Straight Connector 28"/>
          <p:cNvCxnSpPr/>
          <p:nvPr/>
        </p:nvCxnSpPr>
        <p:spPr>
          <a:xfrm rot="10800000" flipV="1">
            <a:off x="1600200" y="3048000"/>
            <a:ext cx="1295400" cy="8382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8" name="Object 16"/>
          <p:cNvGraphicFramePr>
            <a:graphicFrameLocks noChangeAspect="1"/>
          </p:cNvGraphicFramePr>
          <p:nvPr/>
        </p:nvGraphicFramePr>
        <p:xfrm>
          <a:off x="1524000" y="5903913"/>
          <a:ext cx="263525" cy="371475"/>
        </p:xfrm>
        <a:graphic>
          <a:graphicData uri="http://schemas.openxmlformats.org/presentationml/2006/ole">
            <mc:AlternateContent xmlns:mc="http://schemas.openxmlformats.org/markup-compatibility/2006">
              <mc:Choice xmlns:v="urn:schemas-microsoft-com:vml" Requires="v">
                <p:oleObj spid="_x0000_s1046" name="Equation" r:id="rId8" imgW="126720" imgH="177480" progId="Equation.DSMT4">
                  <p:embed/>
                </p:oleObj>
              </mc:Choice>
              <mc:Fallback>
                <p:oleObj name="Equation" r:id="rId8" imgW="126720" imgH="177480" progId="Equation.DSMT4">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0" y="5903913"/>
                        <a:ext cx="2635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1029" name="Object 16"/>
          <p:cNvGraphicFramePr>
            <a:graphicFrameLocks noChangeAspect="1"/>
          </p:cNvGraphicFramePr>
          <p:nvPr/>
        </p:nvGraphicFramePr>
        <p:xfrm>
          <a:off x="2771775" y="5934075"/>
          <a:ext cx="290513" cy="344488"/>
        </p:xfrm>
        <a:graphic>
          <a:graphicData uri="http://schemas.openxmlformats.org/presentationml/2006/ole">
            <mc:AlternateContent xmlns:mc="http://schemas.openxmlformats.org/markup-compatibility/2006">
              <mc:Choice xmlns:v="urn:schemas-microsoft-com:vml" Requires="v">
                <p:oleObj spid="_x0000_s1047" name="Equation" r:id="rId10" imgW="139680" imgH="164880" progId="Equation.DSMT4">
                  <p:embed/>
                </p:oleObj>
              </mc:Choice>
              <mc:Fallback>
                <p:oleObj name="Equation" r:id="rId10" imgW="139680" imgH="16488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71775" y="5934075"/>
                        <a:ext cx="290513"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36" name="Straight Connector 35"/>
          <p:cNvCxnSpPr/>
          <p:nvPr/>
        </p:nvCxnSpPr>
        <p:spPr bwMode="auto">
          <a:xfrm rot="10800000">
            <a:off x="1524000" y="3048000"/>
            <a:ext cx="152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39" name="TextBox 14"/>
          <p:cNvSpPr txBox="1">
            <a:spLocks noChangeArrowheads="1"/>
          </p:cNvSpPr>
          <p:nvPr/>
        </p:nvSpPr>
        <p:spPr bwMode="auto">
          <a:xfrm>
            <a:off x="0" y="1524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2400">
                <a:solidFill>
                  <a:srgbClr val="000000"/>
                </a:solidFill>
                <a:latin typeface="Times New Roman" charset="0"/>
              </a:rPr>
              <a:t>Fig 5. Time Path for the Gradually Increasing Replacement Rate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29" name="Straight Connector 11"/>
          <p:cNvCxnSpPr>
            <a:cxnSpLocks noChangeShapeType="1"/>
          </p:cNvCxnSpPr>
          <p:nvPr/>
        </p:nvCxnSpPr>
        <p:spPr bwMode="auto">
          <a:xfrm>
            <a:off x="1193800" y="3019425"/>
            <a:ext cx="390525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grpSp>
        <p:nvGrpSpPr>
          <p:cNvPr id="5130" name="Group 48"/>
          <p:cNvGrpSpPr>
            <a:grpSpLocks/>
          </p:cNvGrpSpPr>
          <p:nvPr/>
        </p:nvGrpSpPr>
        <p:grpSpPr bwMode="auto">
          <a:xfrm>
            <a:off x="4419600" y="4419600"/>
            <a:ext cx="306388" cy="306388"/>
            <a:chOff x="3122612" y="1828801"/>
            <a:chExt cx="306388" cy="306388"/>
          </a:xfrm>
        </p:grpSpPr>
        <p:cxnSp>
          <p:nvCxnSpPr>
            <p:cNvPr id="83" name="Straight Arrow Connector 82"/>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5131" name="Group 49"/>
          <p:cNvGrpSpPr>
            <a:grpSpLocks/>
          </p:cNvGrpSpPr>
          <p:nvPr/>
        </p:nvGrpSpPr>
        <p:grpSpPr bwMode="auto">
          <a:xfrm>
            <a:off x="6934200" y="3200400"/>
            <a:ext cx="354013" cy="328613"/>
            <a:chOff x="2589213" y="2514600"/>
            <a:chExt cx="230187" cy="230188"/>
          </a:xfrm>
        </p:grpSpPr>
        <p:cxnSp>
          <p:nvCxnSpPr>
            <p:cNvPr id="88" name="Straight Arrow Connector 87"/>
            <p:cNvCxnSpPr/>
            <p:nvPr/>
          </p:nvCxnSpPr>
          <p:spPr>
            <a:xfrm rot="5400000">
              <a:off x="2476224" y="2628702"/>
              <a:ext cx="229076" cy="3097"/>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90" name="Straight Arrow Connector 89"/>
            <p:cNvCxnSpPr/>
            <p:nvPr/>
          </p:nvCxnSpPr>
          <p:spPr>
            <a:xfrm>
              <a:off x="2591277" y="2514600"/>
              <a:ext cx="228123" cy="1112"/>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cxnSp>
        <p:nvCxnSpPr>
          <p:cNvPr id="110" name="Straight Connector 109"/>
          <p:cNvCxnSpPr/>
          <p:nvPr/>
        </p:nvCxnSpPr>
        <p:spPr>
          <a:xfrm rot="16200000" flipV="1">
            <a:off x="-992187" y="3733800"/>
            <a:ext cx="4421188" cy="1587"/>
          </a:xfrm>
          <a:prstGeom prst="line">
            <a:avLst/>
          </a:prstGeom>
          <a:ln w="19050"/>
        </p:spPr>
        <p:style>
          <a:lnRef idx="1">
            <a:schemeClr val="dk1"/>
          </a:lnRef>
          <a:fillRef idx="0">
            <a:schemeClr val="dk1"/>
          </a:fillRef>
          <a:effectRef idx="0">
            <a:schemeClr val="dk1"/>
          </a:effectRef>
          <a:fontRef idx="minor">
            <a:schemeClr val="tx1"/>
          </a:fontRef>
        </p:style>
      </p:cxnSp>
      <p:cxnSp>
        <p:nvCxnSpPr>
          <p:cNvPr id="112" name="Straight Connector 111"/>
          <p:cNvCxnSpPr/>
          <p:nvPr/>
        </p:nvCxnSpPr>
        <p:spPr>
          <a:xfrm>
            <a:off x="1219200" y="5943600"/>
            <a:ext cx="579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grpSp>
        <p:nvGrpSpPr>
          <p:cNvPr id="5134" name="Group 75"/>
          <p:cNvGrpSpPr>
            <a:grpSpLocks/>
          </p:cNvGrpSpPr>
          <p:nvPr/>
        </p:nvGrpSpPr>
        <p:grpSpPr bwMode="auto">
          <a:xfrm flipV="1">
            <a:off x="3829050" y="3011488"/>
            <a:ext cx="1279525" cy="660400"/>
            <a:chOff x="3071005" y="3566911"/>
            <a:chExt cx="1279525" cy="660400"/>
          </a:xfrm>
        </p:grpSpPr>
        <p:sp>
          <p:nvSpPr>
            <p:cNvPr id="5173" name="Freeform 26"/>
            <p:cNvSpPr>
              <a:spLocks/>
            </p:cNvSpPr>
            <p:nvPr/>
          </p:nvSpPr>
          <p:spPr bwMode="auto">
            <a:xfrm>
              <a:off x="3071005" y="3566911"/>
              <a:ext cx="1279525" cy="660400"/>
            </a:xfrm>
            <a:custGeom>
              <a:avLst/>
              <a:gdLst>
                <a:gd name="T0" fmla="*/ 0 w 1280160"/>
                <a:gd name="T1" fmla="*/ 0 h 659959"/>
                <a:gd name="T2" fmla="*/ 142768 w 1280160"/>
                <a:gd name="T3" fmla="*/ 111691 h 659959"/>
                <a:gd name="T4" fmla="*/ 388649 w 1280160"/>
                <a:gd name="T5" fmla="*/ 255292 h 659959"/>
                <a:gd name="T6" fmla="*/ 523486 w 1280160"/>
                <a:gd name="T7" fmla="*/ 327094 h 659959"/>
                <a:gd name="T8" fmla="*/ 642460 w 1280160"/>
                <a:gd name="T9" fmla="*/ 374962 h 659959"/>
                <a:gd name="T10" fmla="*/ 761434 w 1280160"/>
                <a:gd name="T11" fmla="*/ 430807 h 659959"/>
                <a:gd name="T12" fmla="*/ 864544 w 1280160"/>
                <a:gd name="T13" fmla="*/ 478675 h 659959"/>
                <a:gd name="T14" fmla="*/ 967655 w 1280160"/>
                <a:gd name="T15" fmla="*/ 526542 h 659959"/>
                <a:gd name="T16" fmla="*/ 1078698 w 1280160"/>
                <a:gd name="T17" fmla="*/ 582388 h 659959"/>
                <a:gd name="T18" fmla="*/ 1221468 w 1280160"/>
                <a:gd name="T19" fmla="*/ 638233 h 659959"/>
                <a:gd name="T20" fmla="*/ 1269056 w 1280160"/>
                <a:gd name="T21" fmla="*/ 646211 h 659959"/>
                <a:gd name="T22" fmla="*/ 1276988 w 1280160"/>
                <a:gd name="T23" fmla="*/ 662167 h 6599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80160"/>
                <a:gd name="T37" fmla="*/ 0 h 659959"/>
                <a:gd name="T38" fmla="*/ 1280160 w 1280160"/>
                <a:gd name="T39" fmla="*/ 659959 h 6599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4" name="Freeform 33"/>
            <p:cNvSpPr>
              <a:spLocks/>
            </p:cNvSpPr>
            <p:nvPr/>
          </p:nvSpPr>
          <p:spPr bwMode="auto">
            <a:xfrm>
              <a:off x="3380568" y="3749473"/>
              <a:ext cx="79375" cy="95250"/>
            </a:xfrm>
            <a:custGeom>
              <a:avLst/>
              <a:gdLst>
                <a:gd name="T0" fmla="*/ 0 w 79512"/>
                <a:gd name="T1" fmla="*/ 94589 h 95416"/>
                <a:gd name="T2" fmla="*/ 70947 w 79512"/>
                <a:gd name="T3" fmla="*/ 78824 h 95416"/>
                <a:gd name="T4" fmla="*/ 47297 w 79512"/>
                <a:gd name="T5" fmla="*/ 0 h 95416"/>
                <a:gd name="T6" fmla="*/ 47297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5" name="Freeform 34"/>
            <p:cNvSpPr>
              <a:spLocks/>
            </p:cNvSpPr>
            <p:nvPr/>
          </p:nvSpPr>
          <p:spPr bwMode="auto">
            <a:xfrm>
              <a:off x="3483755" y="3812973"/>
              <a:ext cx="79375" cy="95250"/>
            </a:xfrm>
            <a:custGeom>
              <a:avLst/>
              <a:gdLst>
                <a:gd name="T0" fmla="*/ 0 w 79514"/>
                <a:gd name="T1" fmla="*/ 94593 h 95415"/>
                <a:gd name="T2" fmla="*/ 78821 w 79514"/>
                <a:gd name="T3" fmla="*/ 78828 h 95415"/>
                <a:gd name="T4" fmla="*/ 63057 w 79514"/>
                <a:gd name="T5" fmla="*/ 0 h 95415"/>
                <a:gd name="T6" fmla="*/ 63057 w 79514"/>
                <a:gd name="T7" fmla="*/ 0 h 95415"/>
                <a:gd name="T8" fmla="*/ 0 60000 65536"/>
                <a:gd name="T9" fmla="*/ 0 60000 65536"/>
                <a:gd name="T10" fmla="*/ 0 60000 65536"/>
                <a:gd name="T11" fmla="*/ 0 60000 65536"/>
                <a:gd name="T12" fmla="*/ 0 w 79514"/>
                <a:gd name="T13" fmla="*/ 0 h 95415"/>
                <a:gd name="T14" fmla="*/ 79514 w 79514"/>
                <a:gd name="T15" fmla="*/ 95415 h 95415"/>
              </a:gdLst>
              <a:ahLst/>
              <a:cxnLst>
                <a:cxn ang="T8">
                  <a:pos x="T0" y="T1"/>
                </a:cxn>
                <a:cxn ang="T9">
                  <a:pos x="T2" y="T3"/>
                </a:cxn>
                <a:cxn ang="T10">
                  <a:pos x="T4" y="T5"/>
                </a:cxn>
                <a:cxn ang="T11">
                  <a:pos x="T6" y="T7"/>
                </a:cxn>
              </a:cxnLst>
              <a:rect l="T12" t="T13" r="T14" b="T15"/>
              <a:pathLst>
                <a:path w="79514" h="95415">
                  <a:moveTo>
                    <a:pt x="0" y="95415"/>
                  </a:moveTo>
                  <a:lnTo>
                    <a:pt x="79514" y="79513"/>
                  </a:lnTo>
                  <a:lnTo>
                    <a:pt x="63611"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6" name="Freeform 35"/>
            <p:cNvSpPr>
              <a:spLocks/>
            </p:cNvSpPr>
            <p:nvPr/>
          </p:nvSpPr>
          <p:spPr bwMode="auto">
            <a:xfrm>
              <a:off x="3602818" y="3849486"/>
              <a:ext cx="88900" cy="122237"/>
            </a:xfrm>
            <a:custGeom>
              <a:avLst/>
              <a:gdLst>
                <a:gd name="T0" fmla="*/ 0 w 87464"/>
                <a:gd name="T1" fmla="*/ 118287 h 123245"/>
                <a:gd name="T2" fmla="*/ 94885 w 87464"/>
                <a:gd name="T3" fmla="*/ 87760 h 123245"/>
                <a:gd name="T4" fmla="*/ 86258 w 87464"/>
                <a:gd name="T5" fmla="*/ 11447 h 123245"/>
                <a:gd name="T6" fmla="*/ 77633 w 87464"/>
                <a:gd name="T7" fmla="*/ 19078 h 123245"/>
                <a:gd name="T8" fmla="*/ 0 60000 65536"/>
                <a:gd name="T9" fmla="*/ 0 60000 65536"/>
                <a:gd name="T10" fmla="*/ 0 60000 65536"/>
                <a:gd name="T11" fmla="*/ 0 60000 65536"/>
                <a:gd name="T12" fmla="*/ 0 w 87464"/>
                <a:gd name="T13" fmla="*/ 0 h 123245"/>
                <a:gd name="T14" fmla="*/ 87464 w 87464"/>
                <a:gd name="T15" fmla="*/ 123245 h 123245"/>
              </a:gdLst>
              <a:ahLst/>
              <a:cxnLst>
                <a:cxn ang="T8">
                  <a:pos x="T0" y="T1"/>
                </a:cxn>
                <a:cxn ang="T9">
                  <a:pos x="T2" y="T3"/>
                </a:cxn>
                <a:cxn ang="T10">
                  <a:pos x="T4" y="T5"/>
                </a:cxn>
                <a:cxn ang="T11">
                  <a:pos x="T6" y="T7"/>
                </a:cxn>
              </a:cxnLst>
              <a:rect l="T12" t="T13" r="T14" b="T15"/>
              <a:pathLst>
                <a:path w="87464" h="123245">
                  <a:moveTo>
                    <a:pt x="0" y="123245"/>
                  </a:moveTo>
                  <a:lnTo>
                    <a:pt x="87464" y="91440"/>
                  </a:lnTo>
                  <a:cubicBezTo>
                    <a:pt x="84814" y="64936"/>
                    <a:pt x="82163" y="23854"/>
                    <a:pt x="79513" y="11927"/>
                  </a:cubicBezTo>
                  <a:cubicBezTo>
                    <a:pt x="76863" y="0"/>
                    <a:pt x="71562" y="19878"/>
                    <a:pt x="71562" y="19878"/>
                  </a:cubicBez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7" name="Freeform 36"/>
            <p:cNvSpPr>
              <a:spLocks/>
            </p:cNvSpPr>
            <p:nvPr/>
          </p:nvSpPr>
          <p:spPr bwMode="auto">
            <a:xfrm>
              <a:off x="3739343" y="3916161"/>
              <a:ext cx="79375" cy="104775"/>
            </a:xfrm>
            <a:custGeom>
              <a:avLst/>
              <a:gdLst>
                <a:gd name="T0" fmla="*/ 0 w 79513"/>
                <a:gd name="T1" fmla="*/ 110601 h 103367"/>
                <a:gd name="T2" fmla="*/ 78825 w 79513"/>
                <a:gd name="T3" fmla="*/ 93586 h 103367"/>
                <a:gd name="T4" fmla="*/ 63061 w 79513"/>
                <a:gd name="T5" fmla="*/ 0 h 103367"/>
                <a:gd name="T6" fmla="*/ 63061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8" name="Freeform 37"/>
            <p:cNvSpPr>
              <a:spLocks/>
            </p:cNvSpPr>
            <p:nvPr/>
          </p:nvSpPr>
          <p:spPr bwMode="auto">
            <a:xfrm>
              <a:off x="3834593" y="3955848"/>
              <a:ext cx="119062" cy="120650"/>
            </a:xfrm>
            <a:custGeom>
              <a:avLst/>
              <a:gdLst>
                <a:gd name="T0" fmla="*/ 0 w 119269"/>
                <a:gd name="T1" fmla="*/ 126331 h 119270"/>
                <a:gd name="T2" fmla="*/ 118237 w 119269"/>
                <a:gd name="T3" fmla="*/ 84220 h 119270"/>
                <a:gd name="T4" fmla="*/ 78825 w 119269"/>
                <a:gd name="T5" fmla="*/ 0 h 119270"/>
                <a:gd name="T6" fmla="*/ 78825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sp>
          <p:nvSpPr>
            <p:cNvPr id="5179" name="Freeform 38"/>
            <p:cNvSpPr>
              <a:spLocks/>
            </p:cNvSpPr>
            <p:nvPr/>
          </p:nvSpPr>
          <p:spPr bwMode="auto">
            <a:xfrm>
              <a:off x="3993343" y="4036811"/>
              <a:ext cx="95250" cy="127000"/>
            </a:xfrm>
            <a:custGeom>
              <a:avLst/>
              <a:gdLst>
                <a:gd name="T0" fmla="*/ 0 w 95416"/>
                <a:gd name="T1" fmla="*/ 126120 h 127221"/>
                <a:gd name="T2" fmla="*/ 94589 w 95416"/>
                <a:gd name="T3" fmla="*/ 94590 h 127221"/>
                <a:gd name="T4" fmla="*/ 78824 w 95416"/>
                <a:gd name="T5" fmla="*/ 0 h 127221"/>
                <a:gd name="T6" fmla="*/ 78824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cap="flat" cmpd="sng">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nchor="ctr"/>
            <a:lstStyle/>
            <a:p>
              <a:endParaRPr lang="en-US"/>
            </a:p>
          </p:txBody>
        </p:sp>
      </p:grpSp>
      <p:grpSp>
        <p:nvGrpSpPr>
          <p:cNvPr id="5135" name="Group 64"/>
          <p:cNvGrpSpPr>
            <a:grpSpLocks/>
          </p:cNvGrpSpPr>
          <p:nvPr/>
        </p:nvGrpSpPr>
        <p:grpSpPr bwMode="auto">
          <a:xfrm flipH="1">
            <a:off x="3276600" y="1905000"/>
            <a:ext cx="306388" cy="306388"/>
            <a:chOff x="3122612" y="1828801"/>
            <a:chExt cx="306388" cy="306388"/>
          </a:xfrm>
        </p:grpSpPr>
        <p:cxnSp>
          <p:nvCxnSpPr>
            <p:cNvPr id="66" name="Straight Arrow Connector 65"/>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pSp>
        <p:nvGrpSpPr>
          <p:cNvPr id="5136" name="Group 67"/>
          <p:cNvGrpSpPr>
            <a:grpSpLocks/>
          </p:cNvGrpSpPr>
          <p:nvPr/>
        </p:nvGrpSpPr>
        <p:grpSpPr bwMode="auto">
          <a:xfrm flipH="1" flipV="1">
            <a:off x="6553200" y="1600200"/>
            <a:ext cx="306388" cy="306388"/>
            <a:chOff x="3122612" y="1828801"/>
            <a:chExt cx="306388" cy="306388"/>
          </a:xfrm>
        </p:grpSpPr>
        <p:cxnSp>
          <p:nvCxnSpPr>
            <p:cNvPr id="69" name="Straight Arrow Connector 68"/>
            <p:cNvCxnSpPr/>
            <p:nvPr/>
          </p:nvCxnSpPr>
          <p:spPr>
            <a:xfrm rot="5400000" flipH="1" flipV="1">
              <a:off x="2970212" y="1981201"/>
              <a:ext cx="306388" cy="1588"/>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flipV="1">
              <a:off x="3122612" y="2133601"/>
              <a:ext cx="306388" cy="0"/>
            </a:xfrm>
            <a:prstGeom prst="straightConnector1">
              <a:avLst/>
            </a:prstGeom>
            <a:ln w="19050">
              <a:solidFill>
                <a:srgbClr val="FF0000"/>
              </a:solidFill>
              <a:tailEnd type="arrow"/>
            </a:ln>
          </p:spPr>
          <p:style>
            <a:lnRef idx="1">
              <a:schemeClr val="dk1"/>
            </a:lnRef>
            <a:fillRef idx="0">
              <a:schemeClr val="dk1"/>
            </a:fillRef>
            <a:effectRef idx="0">
              <a:schemeClr val="dk1"/>
            </a:effectRef>
            <a:fontRef idx="minor">
              <a:schemeClr val="tx1"/>
            </a:fontRef>
          </p:style>
        </p:cxnSp>
      </p:grpSp>
      <p:graphicFrame>
        <p:nvGraphicFramePr>
          <p:cNvPr id="5122" name="Object 30"/>
          <p:cNvGraphicFramePr>
            <a:graphicFrameLocks noChangeAspect="1"/>
          </p:cNvGraphicFramePr>
          <p:nvPr/>
        </p:nvGraphicFramePr>
        <p:xfrm>
          <a:off x="990600" y="1143000"/>
          <a:ext cx="541338" cy="327025"/>
        </p:xfrm>
        <a:graphic>
          <a:graphicData uri="http://schemas.openxmlformats.org/presentationml/2006/ole">
            <mc:AlternateContent xmlns:mc="http://schemas.openxmlformats.org/markup-compatibility/2006">
              <mc:Choice xmlns:v="urn:schemas-microsoft-com:vml" Requires="v">
                <p:oleObj spid="_x0000_s5191" name="Equation" r:id="rId4" imgW="114120" imgH="139680" progId="Equation.DSMT4">
                  <p:embed/>
                </p:oleObj>
              </mc:Choice>
              <mc:Fallback>
                <p:oleObj name="Equation" r:id="rId4" imgW="114120" imgH="139680" progId="Equation.DSMT4">
                  <p:embed/>
                  <p:pic>
                    <p:nvPicPr>
                      <p:cNvPr id="0" name="Object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143000"/>
                        <a:ext cx="541338"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73" name="Straight Connector 72"/>
          <p:cNvCxnSpPr/>
          <p:nvPr/>
        </p:nvCxnSpPr>
        <p:spPr>
          <a:xfrm rot="5400000">
            <a:off x="3651251" y="4471987"/>
            <a:ext cx="2889250" cy="3175"/>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5123" name="Object 34"/>
          <p:cNvGraphicFramePr>
            <a:graphicFrameLocks noChangeAspect="1"/>
          </p:cNvGraphicFramePr>
          <p:nvPr/>
        </p:nvGraphicFramePr>
        <p:xfrm>
          <a:off x="7162800" y="5715000"/>
          <a:ext cx="601663" cy="417513"/>
        </p:xfrm>
        <a:graphic>
          <a:graphicData uri="http://schemas.openxmlformats.org/presentationml/2006/ole">
            <mc:AlternateContent xmlns:mc="http://schemas.openxmlformats.org/markup-compatibility/2006">
              <mc:Choice xmlns:v="urn:schemas-microsoft-com:vml" Requires="v">
                <p:oleObj spid="_x0000_s5192" name="Equation" r:id="rId6" imgW="126720" imgH="177480" progId="Equation.DSMT4">
                  <p:embed/>
                </p:oleObj>
              </mc:Choice>
              <mc:Fallback>
                <p:oleObj name="Equation" r:id="rId6" imgW="126720" imgH="177480" progId="Equation.DSMT4">
                  <p:embed/>
                  <p:pic>
                    <p:nvPicPr>
                      <p:cNvPr id="0" name="Object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5715000"/>
                        <a:ext cx="601663" cy="41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5124" name="Object 35"/>
          <p:cNvGraphicFramePr>
            <a:graphicFrameLocks noChangeAspect="1"/>
          </p:cNvGraphicFramePr>
          <p:nvPr/>
        </p:nvGraphicFramePr>
        <p:xfrm>
          <a:off x="4876800" y="5943600"/>
          <a:ext cx="608013" cy="560388"/>
        </p:xfrm>
        <a:graphic>
          <a:graphicData uri="http://schemas.openxmlformats.org/presentationml/2006/ole">
            <mc:AlternateContent xmlns:mc="http://schemas.openxmlformats.org/markup-compatibility/2006">
              <mc:Choice xmlns:v="urn:schemas-microsoft-com:vml" Requires="v">
                <p:oleObj spid="_x0000_s5193" name="Equation" r:id="rId8" imgW="190440" imgH="228600" progId="Equation.DSMT4">
                  <p:embed/>
                </p:oleObj>
              </mc:Choice>
              <mc:Fallback>
                <p:oleObj name="Equation" r:id="rId8" imgW="190440" imgH="228600" progId="Equation.DSMT4">
                  <p:embed/>
                  <p:pic>
                    <p:nvPicPr>
                      <p:cNvPr id="0" name="Object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6800" y="59436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pSp>
        <p:nvGrpSpPr>
          <p:cNvPr id="5138" name="Group 29"/>
          <p:cNvGrpSpPr>
            <a:grpSpLocks/>
          </p:cNvGrpSpPr>
          <p:nvPr/>
        </p:nvGrpSpPr>
        <p:grpSpPr bwMode="auto">
          <a:xfrm>
            <a:off x="5108575" y="2371725"/>
            <a:ext cx="1300163" cy="652463"/>
            <a:chOff x="3218" y="1494"/>
            <a:chExt cx="819" cy="411"/>
          </a:xfrm>
        </p:grpSpPr>
        <p:sp>
          <p:nvSpPr>
            <p:cNvPr id="5162" name="Freeform 26"/>
            <p:cNvSpPr>
              <a:spLocks noChangeArrowheads="1"/>
            </p:cNvSpPr>
            <p:nvPr/>
          </p:nvSpPr>
          <p:spPr bwMode="auto">
            <a:xfrm>
              <a:off x="3218" y="1494"/>
              <a:ext cx="819" cy="411"/>
            </a:xfrm>
            <a:custGeom>
              <a:avLst/>
              <a:gdLst>
                <a:gd name="T0" fmla="*/ 0 w 819"/>
                <a:gd name="T1" fmla="*/ 0 h 411"/>
                <a:gd name="T2" fmla="*/ 142981 w 819"/>
                <a:gd name="T3" fmla="*/ 111467 h 411"/>
                <a:gd name="T4" fmla="*/ 389228 w 819"/>
                <a:gd name="T5" fmla="*/ 254782 h 411"/>
                <a:gd name="T6" fmla="*/ 524266 w 819"/>
                <a:gd name="T7" fmla="*/ 326440 h 411"/>
                <a:gd name="T8" fmla="*/ 643417 w 819"/>
                <a:gd name="T9" fmla="*/ 374212 h 411"/>
                <a:gd name="T10" fmla="*/ 762568 w 819"/>
                <a:gd name="T11" fmla="*/ 429945 h 411"/>
                <a:gd name="T12" fmla="*/ 865832 w 819"/>
                <a:gd name="T13" fmla="*/ 477717 h 411"/>
                <a:gd name="T14" fmla="*/ 969097 w 819"/>
                <a:gd name="T15" fmla="*/ 525488 h 411"/>
                <a:gd name="T16" fmla="*/ 1080305 w 819"/>
                <a:gd name="T17" fmla="*/ 581222 h 411"/>
                <a:gd name="T18" fmla="*/ 1223287 w 819"/>
                <a:gd name="T19" fmla="*/ 636955 h 411"/>
                <a:gd name="T20" fmla="*/ 1270946 w 819"/>
                <a:gd name="T21" fmla="*/ 644917 h 411"/>
                <a:gd name="T22" fmla="*/ 1278890 w 819"/>
                <a:gd name="T23" fmla="*/ 660841 h 4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19"/>
                <a:gd name="T37" fmla="*/ 0 h 411"/>
                <a:gd name="T38" fmla="*/ 1280160 w 819"/>
                <a:gd name="T39" fmla="*/ 659959 h 4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19" h="411">
                  <a:moveTo>
                    <a:pt x="819" y="0"/>
                  </a:moveTo>
                  <a:lnTo>
                    <a:pt x="716" y="65"/>
                  </a:lnTo>
                  <a:lnTo>
                    <a:pt x="561" y="155"/>
                  </a:lnTo>
                  <a:lnTo>
                    <a:pt x="476" y="200"/>
                  </a:lnTo>
                  <a:lnTo>
                    <a:pt x="400" y="231"/>
                  </a:lnTo>
                  <a:lnTo>
                    <a:pt x="325" y="266"/>
                  </a:lnTo>
                  <a:lnTo>
                    <a:pt x="260" y="296"/>
                  </a:lnTo>
                  <a:lnTo>
                    <a:pt x="195" y="326"/>
                  </a:lnTo>
                  <a:lnTo>
                    <a:pt x="125" y="361"/>
                  </a:lnTo>
                  <a:lnTo>
                    <a:pt x="35" y="396"/>
                  </a:lnTo>
                  <a:lnTo>
                    <a:pt x="5" y="401"/>
                  </a:lnTo>
                  <a:lnTo>
                    <a:pt x="0" y="411"/>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3" name="Freeform 33"/>
            <p:cNvSpPr>
              <a:spLocks noChangeArrowheads="1"/>
            </p:cNvSpPr>
            <p:nvPr/>
          </p:nvSpPr>
          <p:spPr bwMode="auto">
            <a:xfrm flipH="1">
              <a:off x="3779" y="1604"/>
              <a:ext cx="50" cy="60"/>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4" name="Freeform 34"/>
            <p:cNvSpPr>
              <a:spLocks noChangeArrowheads="1"/>
            </p:cNvSpPr>
            <p:nvPr/>
          </p:nvSpPr>
          <p:spPr bwMode="auto">
            <a:xfrm flipH="1">
              <a:off x="3714" y="1644"/>
              <a:ext cx="50" cy="60"/>
            </a:xfrm>
            <a:custGeom>
              <a:avLst/>
              <a:gdLst>
                <a:gd name="T0" fmla="*/ 0 w 79514"/>
                <a:gd name="T1" fmla="*/ 0 h 95415"/>
                <a:gd name="T2" fmla="*/ 0 w 79514"/>
                <a:gd name="T3" fmla="*/ 0 h 95415"/>
                <a:gd name="T4" fmla="*/ 0 w 79514"/>
                <a:gd name="T5" fmla="*/ 0 h 95415"/>
                <a:gd name="T6" fmla="*/ 0 w 79514"/>
                <a:gd name="T7" fmla="*/ 0 h 95415"/>
                <a:gd name="T8" fmla="*/ 0 60000 65536"/>
                <a:gd name="T9" fmla="*/ 0 60000 65536"/>
                <a:gd name="T10" fmla="*/ 0 60000 65536"/>
                <a:gd name="T11" fmla="*/ 0 60000 65536"/>
                <a:gd name="T12" fmla="*/ 0 w 79514"/>
                <a:gd name="T13" fmla="*/ 0 h 95415"/>
                <a:gd name="T14" fmla="*/ 79514 w 79514"/>
                <a:gd name="T15" fmla="*/ 95415 h 95415"/>
              </a:gdLst>
              <a:ahLst/>
              <a:cxnLst>
                <a:cxn ang="T8">
                  <a:pos x="T0" y="T1"/>
                </a:cxn>
                <a:cxn ang="T9">
                  <a:pos x="T2" y="T3"/>
                </a:cxn>
                <a:cxn ang="T10">
                  <a:pos x="T4" y="T5"/>
                </a:cxn>
                <a:cxn ang="T11">
                  <a:pos x="T6" y="T7"/>
                </a:cxn>
              </a:cxnLst>
              <a:rect l="T12" t="T13" r="T14" b="T15"/>
              <a:pathLst>
                <a:path w="79514" h="95415">
                  <a:moveTo>
                    <a:pt x="0" y="95415"/>
                  </a:moveTo>
                  <a:lnTo>
                    <a:pt x="79514" y="79513"/>
                  </a:lnTo>
                  <a:lnTo>
                    <a:pt x="63611"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5" name="Freeform 35"/>
            <p:cNvSpPr>
              <a:spLocks noChangeArrowheads="1"/>
            </p:cNvSpPr>
            <p:nvPr/>
          </p:nvSpPr>
          <p:spPr bwMode="auto">
            <a:xfrm flipH="1">
              <a:off x="3633" y="1667"/>
              <a:ext cx="56" cy="77"/>
            </a:xfrm>
            <a:custGeom>
              <a:avLst/>
              <a:gdLst>
                <a:gd name="T0" fmla="*/ 0 w 87464"/>
                <a:gd name="T1" fmla="*/ 0 h 123245"/>
                <a:gd name="T2" fmla="*/ 0 w 87464"/>
                <a:gd name="T3" fmla="*/ 0 h 123245"/>
                <a:gd name="T4" fmla="*/ 0 w 87464"/>
                <a:gd name="T5" fmla="*/ 0 h 123245"/>
                <a:gd name="T6" fmla="*/ 0 w 87464"/>
                <a:gd name="T7" fmla="*/ 0 h 123245"/>
                <a:gd name="T8" fmla="*/ 0 60000 65536"/>
                <a:gd name="T9" fmla="*/ 0 60000 65536"/>
                <a:gd name="T10" fmla="*/ 0 60000 65536"/>
                <a:gd name="T11" fmla="*/ 0 60000 65536"/>
                <a:gd name="T12" fmla="*/ 0 w 87464"/>
                <a:gd name="T13" fmla="*/ 0 h 123245"/>
                <a:gd name="T14" fmla="*/ 87464 w 87464"/>
                <a:gd name="T15" fmla="*/ 123245 h 123245"/>
              </a:gdLst>
              <a:ahLst/>
              <a:cxnLst>
                <a:cxn ang="T8">
                  <a:pos x="T0" y="T1"/>
                </a:cxn>
                <a:cxn ang="T9">
                  <a:pos x="T2" y="T3"/>
                </a:cxn>
                <a:cxn ang="T10">
                  <a:pos x="T4" y="T5"/>
                </a:cxn>
                <a:cxn ang="T11">
                  <a:pos x="T6" y="T7"/>
                </a:cxn>
              </a:cxnLst>
              <a:rect l="T12" t="T13" r="T14" b="T15"/>
              <a:pathLst>
                <a:path w="87464" h="123245">
                  <a:moveTo>
                    <a:pt x="0" y="123245"/>
                  </a:moveTo>
                  <a:lnTo>
                    <a:pt x="87464" y="91440"/>
                  </a:lnTo>
                  <a:cubicBezTo>
                    <a:pt x="84814" y="64936"/>
                    <a:pt x="82163" y="23854"/>
                    <a:pt x="79513" y="11927"/>
                  </a:cubicBezTo>
                  <a:cubicBezTo>
                    <a:pt x="76863" y="0"/>
                    <a:pt x="71562" y="19878"/>
                    <a:pt x="71562" y="19878"/>
                  </a:cubicBez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6" name="Freeform 36"/>
            <p:cNvSpPr>
              <a:spLocks noChangeArrowheads="1"/>
            </p:cNvSpPr>
            <p:nvPr/>
          </p:nvSpPr>
          <p:spPr bwMode="auto">
            <a:xfrm flipH="1">
              <a:off x="3553" y="1709"/>
              <a:ext cx="50" cy="66"/>
            </a:xfrm>
            <a:custGeom>
              <a:avLst/>
              <a:gdLst>
                <a:gd name="T0" fmla="*/ 0 w 79513"/>
                <a:gd name="T1" fmla="*/ 0 h 103367"/>
                <a:gd name="T2" fmla="*/ 0 w 79513"/>
                <a:gd name="T3" fmla="*/ 0 h 103367"/>
                <a:gd name="T4" fmla="*/ 0 w 79513"/>
                <a:gd name="T5" fmla="*/ 0 h 103367"/>
                <a:gd name="T6" fmla="*/ 0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7" name="Freeform 37"/>
            <p:cNvSpPr>
              <a:spLocks noChangeArrowheads="1"/>
            </p:cNvSpPr>
            <p:nvPr/>
          </p:nvSpPr>
          <p:spPr bwMode="auto">
            <a:xfrm flipH="1">
              <a:off x="3468" y="1734"/>
              <a:ext cx="75" cy="76"/>
            </a:xfrm>
            <a:custGeom>
              <a:avLst/>
              <a:gdLst>
                <a:gd name="T0" fmla="*/ 0 w 119269"/>
                <a:gd name="T1" fmla="*/ 0 h 119270"/>
                <a:gd name="T2" fmla="*/ 0 w 119269"/>
                <a:gd name="T3" fmla="*/ 0 h 119270"/>
                <a:gd name="T4" fmla="*/ 0 w 119269"/>
                <a:gd name="T5" fmla="*/ 0 h 119270"/>
                <a:gd name="T6" fmla="*/ 0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68" name="Freeform 38"/>
            <p:cNvSpPr>
              <a:spLocks noChangeArrowheads="1"/>
            </p:cNvSpPr>
            <p:nvPr/>
          </p:nvSpPr>
          <p:spPr bwMode="auto">
            <a:xfrm flipH="1">
              <a:off x="3383" y="1785"/>
              <a:ext cx="60" cy="80"/>
            </a:xfrm>
            <a:custGeom>
              <a:avLst/>
              <a:gdLst>
                <a:gd name="T0" fmla="*/ 0 w 95416"/>
                <a:gd name="T1" fmla="*/ 0 h 127221"/>
                <a:gd name="T2" fmla="*/ 0 w 95416"/>
                <a:gd name="T3" fmla="*/ 0 h 127221"/>
                <a:gd name="T4" fmla="*/ 0 w 95416"/>
                <a:gd name="T5" fmla="*/ 0 h 127221"/>
                <a:gd name="T6" fmla="*/ 0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grpSp>
      <p:sp>
        <p:nvSpPr>
          <p:cNvPr id="5139" name="Rectangle 2"/>
          <p:cNvSpPr>
            <a:spLocks noChangeArrowheads="1"/>
          </p:cNvSpPr>
          <p:nvPr/>
        </p:nvSpPr>
        <p:spPr bwMode="auto">
          <a:xfrm>
            <a:off x="0" y="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400">
                <a:latin typeface="Calibri" charset="0"/>
              </a:rPr>
              <a:t>Fig 7. Dynamics when the Rep. Rate Increase is Largely Temporary</a:t>
            </a:r>
          </a:p>
        </p:txBody>
      </p:sp>
      <p:sp>
        <p:nvSpPr>
          <p:cNvPr id="5140" name="Text Box 10"/>
          <p:cNvSpPr txBox="1">
            <a:spLocks noChangeArrowheads="1"/>
          </p:cNvSpPr>
          <p:nvPr/>
        </p:nvSpPr>
        <p:spPr bwMode="auto">
          <a:xfrm>
            <a:off x="0" y="360363"/>
            <a:ext cx="92360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200">
                <a:latin typeface="Times New Roman" charset="0"/>
              </a:rPr>
              <a:t>The Figure shows the system</a:t>
            </a:r>
            <a:r>
              <a:rPr lang="ja-JP" altLang="en-US" sz="1200">
                <a:latin typeface="Times New Roman" charset="0"/>
              </a:rPr>
              <a:t>’</a:t>
            </a:r>
            <a:r>
              <a:rPr lang="en-US" sz="1200">
                <a:latin typeface="Times New Roman" charset="0"/>
              </a:rPr>
              <a:t>s dynamics and stable manifold.  The dynamics shown by the red arrows correspond to the low replacement rate that prevailed before date 0.  When the new replacement rate path is first anticipated at date 0, consumption falls, but not as far as it will fall in the long run. The new stable manifold (shown as a black path) describes dynamics once the replacement rate has reached its higher long run value.</a:t>
            </a:r>
          </a:p>
        </p:txBody>
      </p:sp>
      <p:graphicFrame>
        <p:nvGraphicFramePr>
          <p:cNvPr id="5125" name="Object 35"/>
          <p:cNvGraphicFramePr>
            <a:graphicFrameLocks noChangeAspect="1"/>
          </p:cNvGraphicFramePr>
          <p:nvPr/>
        </p:nvGraphicFramePr>
        <p:xfrm>
          <a:off x="609600" y="2743200"/>
          <a:ext cx="608013" cy="560388"/>
        </p:xfrm>
        <a:graphic>
          <a:graphicData uri="http://schemas.openxmlformats.org/presentationml/2006/ole">
            <mc:AlternateContent xmlns:mc="http://schemas.openxmlformats.org/markup-compatibility/2006">
              <mc:Choice xmlns:v="urn:schemas-microsoft-com:vml" Requires="v">
                <p:oleObj spid="_x0000_s5194" name="Equation" r:id="rId10" imgW="190440" imgH="228600" progId="Equation.DSMT4">
                  <p:embed/>
                </p:oleObj>
              </mc:Choice>
              <mc:Fallback>
                <p:oleObj name="Equation" r:id="rId10" imgW="190440" imgH="228600" progId="Equation.DSMT4">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27432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5141" name="Line 40"/>
          <p:cNvSpPr>
            <a:spLocks noChangeShapeType="1"/>
          </p:cNvSpPr>
          <p:nvPr/>
        </p:nvSpPr>
        <p:spPr bwMode="auto">
          <a:xfrm flipV="1">
            <a:off x="1219200" y="3019425"/>
            <a:ext cx="3876675" cy="29241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 name="Group 75"/>
          <p:cNvGrpSpPr>
            <a:grpSpLocks/>
          </p:cNvGrpSpPr>
          <p:nvPr/>
        </p:nvGrpSpPr>
        <p:grpSpPr bwMode="auto">
          <a:xfrm flipV="1">
            <a:off x="1781175" y="4543425"/>
            <a:ext cx="1279525" cy="660400"/>
            <a:chOff x="3071005" y="3566911"/>
            <a:chExt cx="1279525" cy="660400"/>
          </a:xfrm>
        </p:grpSpPr>
        <p:sp>
          <p:nvSpPr>
            <p:cNvPr id="2" name="Freeform 26"/>
            <p:cNvSpPr/>
            <p:nvPr/>
          </p:nvSpPr>
          <p:spPr>
            <a:xfrm>
              <a:off x="3071005" y="3566911"/>
              <a:ext cx="1279525" cy="660400"/>
            </a:xfrm>
            <a:custGeom>
              <a:avLst/>
              <a:gdLst>
                <a:gd name="connsiteX0" fmla="*/ 0 w 1280160"/>
                <a:gd name="connsiteY0" fmla="*/ 0 h 659959"/>
                <a:gd name="connsiteX1" fmla="*/ 143123 w 1280160"/>
                <a:gd name="connsiteY1" fmla="*/ 111319 h 659959"/>
                <a:gd name="connsiteX2" fmla="*/ 389614 w 1280160"/>
                <a:gd name="connsiteY2" fmla="*/ 254442 h 659959"/>
                <a:gd name="connsiteX3" fmla="*/ 524786 w 1280160"/>
                <a:gd name="connsiteY3" fmla="*/ 326004 h 659959"/>
                <a:gd name="connsiteX4" fmla="*/ 644055 w 1280160"/>
                <a:gd name="connsiteY4" fmla="*/ 373712 h 659959"/>
                <a:gd name="connsiteX5" fmla="*/ 763325 w 1280160"/>
                <a:gd name="connsiteY5" fmla="*/ 429371 h 659959"/>
                <a:gd name="connsiteX6" fmla="*/ 866692 w 1280160"/>
                <a:gd name="connsiteY6" fmla="*/ 477079 h 659959"/>
                <a:gd name="connsiteX7" fmla="*/ 970059 w 1280160"/>
                <a:gd name="connsiteY7" fmla="*/ 524786 h 659959"/>
                <a:gd name="connsiteX8" fmla="*/ 1081377 w 1280160"/>
                <a:gd name="connsiteY8" fmla="*/ 580446 h 659959"/>
                <a:gd name="connsiteX9" fmla="*/ 1224501 w 1280160"/>
                <a:gd name="connsiteY9" fmla="*/ 636105 h 659959"/>
                <a:gd name="connsiteX10" fmla="*/ 1272208 w 1280160"/>
                <a:gd name="connsiteY10" fmla="*/ 644056 h 659959"/>
                <a:gd name="connsiteX11" fmla="*/ 1280160 w 1280160"/>
                <a:gd name="connsiteY11" fmla="*/ 659959 h 659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80160" h="659959">
                  <a:moveTo>
                    <a:pt x="0" y="0"/>
                  </a:moveTo>
                  <a:lnTo>
                    <a:pt x="143123" y="111319"/>
                  </a:lnTo>
                  <a:lnTo>
                    <a:pt x="389614" y="254442"/>
                  </a:lnTo>
                  <a:lnTo>
                    <a:pt x="524786" y="326004"/>
                  </a:lnTo>
                  <a:lnTo>
                    <a:pt x="644055" y="373712"/>
                  </a:lnTo>
                  <a:lnTo>
                    <a:pt x="763325" y="429371"/>
                  </a:lnTo>
                  <a:lnTo>
                    <a:pt x="866692" y="477079"/>
                  </a:lnTo>
                  <a:lnTo>
                    <a:pt x="970059" y="524786"/>
                  </a:lnTo>
                  <a:lnTo>
                    <a:pt x="1081377" y="580446"/>
                  </a:lnTo>
                  <a:lnTo>
                    <a:pt x="1224501" y="636105"/>
                  </a:lnTo>
                  <a:lnTo>
                    <a:pt x="1272208" y="644056"/>
                  </a:lnTo>
                  <a:lnTo>
                    <a:pt x="1280160" y="659959"/>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3" name="Freeform 33"/>
            <p:cNvSpPr/>
            <p:nvPr/>
          </p:nvSpPr>
          <p:spPr>
            <a:xfrm>
              <a:off x="3380568" y="3749473"/>
              <a:ext cx="79375" cy="95250"/>
            </a:xfrm>
            <a:custGeom>
              <a:avLst/>
              <a:gdLst>
                <a:gd name="connsiteX0" fmla="*/ 0 w 79512"/>
                <a:gd name="connsiteY0" fmla="*/ 95416 h 95416"/>
                <a:gd name="connsiteX1" fmla="*/ 71561 w 79512"/>
                <a:gd name="connsiteY1" fmla="*/ 79513 h 95416"/>
                <a:gd name="connsiteX2" fmla="*/ 47707 w 79512"/>
                <a:gd name="connsiteY2" fmla="*/ 0 h 95416"/>
                <a:gd name="connsiteX3" fmla="*/ 47707 w 79512"/>
                <a:gd name="connsiteY3" fmla="*/ 0 h 95416"/>
              </a:gdLst>
              <a:ahLst/>
              <a:cxnLst>
                <a:cxn ang="0">
                  <a:pos x="connsiteX0" y="connsiteY0"/>
                </a:cxn>
                <a:cxn ang="0">
                  <a:pos x="connsiteX1" y="connsiteY1"/>
                </a:cxn>
                <a:cxn ang="0">
                  <a:pos x="connsiteX2" y="connsiteY2"/>
                </a:cxn>
                <a:cxn ang="0">
                  <a:pos x="connsiteX3" y="connsiteY3"/>
                </a:cxn>
              </a:cxnLst>
              <a:rect l="l" t="t" r="r" b="b"/>
              <a:pathLst>
                <a:path w="79512" h="95416">
                  <a:moveTo>
                    <a:pt x="0" y="95416"/>
                  </a:moveTo>
                  <a:lnTo>
                    <a:pt x="71561" y="79513"/>
                  </a:lnTo>
                  <a:cubicBezTo>
                    <a:pt x="79512" y="63610"/>
                    <a:pt x="47707" y="0"/>
                    <a:pt x="47707" y="0"/>
                  </a:cubicBezTo>
                  <a:lnTo>
                    <a:pt x="47707"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4" name="Freeform 34"/>
            <p:cNvSpPr/>
            <p:nvPr/>
          </p:nvSpPr>
          <p:spPr>
            <a:xfrm>
              <a:off x="3483755" y="3812973"/>
              <a:ext cx="79375" cy="95250"/>
            </a:xfrm>
            <a:custGeom>
              <a:avLst/>
              <a:gdLst>
                <a:gd name="connsiteX0" fmla="*/ 0 w 79514"/>
                <a:gd name="connsiteY0" fmla="*/ 95415 h 95415"/>
                <a:gd name="connsiteX1" fmla="*/ 79514 w 79514"/>
                <a:gd name="connsiteY1" fmla="*/ 79513 h 95415"/>
                <a:gd name="connsiteX2" fmla="*/ 63611 w 79514"/>
                <a:gd name="connsiteY2" fmla="*/ 0 h 95415"/>
                <a:gd name="connsiteX3" fmla="*/ 63611 w 79514"/>
                <a:gd name="connsiteY3" fmla="*/ 0 h 95415"/>
              </a:gdLst>
              <a:ahLst/>
              <a:cxnLst>
                <a:cxn ang="0">
                  <a:pos x="connsiteX0" y="connsiteY0"/>
                </a:cxn>
                <a:cxn ang="0">
                  <a:pos x="connsiteX1" y="connsiteY1"/>
                </a:cxn>
                <a:cxn ang="0">
                  <a:pos x="connsiteX2" y="connsiteY2"/>
                </a:cxn>
                <a:cxn ang="0">
                  <a:pos x="connsiteX3" y="connsiteY3"/>
                </a:cxn>
              </a:cxnLst>
              <a:rect l="l" t="t" r="r" b="b"/>
              <a:pathLst>
                <a:path w="79514" h="95415">
                  <a:moveTo>
                    <a:pt x="0" y="95415"/>
                  </a:moveTo>
                  <a:lnTo>
                    <a:pt x="79514" y="79513"/>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5" name="Freeform 35"/>
            <p:cNvSpPr/>
            <p:nvPr/>
          </p:nvSpPr>
          <p:spPr>
            <a:xfrm>
              <a:off x="3602818" y="3849486"/>
              <a:ext cx="88900" cy="122237"/>
            </a:xfrm>
            <a:custGeom>
              <a:avLst/>
              <a:gdLst>
                <a:gd name="connsiteX0" fmla="*/ 0 w 87464"/>
                <a:gd name="connsiteY0" fmla="*/ 123245 h 123245"/>
                <a:gd name="connsiteX1" fmla="*/ 87464 w 87464"/>
                <a:gd name="connsiteY1" fmla="*/ 91440 h 123245"/>
                <a:gd name="connsiteX2" fmla="*/ 79513 w 87464"/>
                <a:gd name="connsiteY2" fmla="*/ 11927 h 123245"/>
                <a:gd name="connsiteX3" fmla="*/ 71562 w 87464"/>
                <a:gd name="connsiteY3" fmla="*/ 19878 h 123245"/>
              </a:gdLst>
              <a:ahLst/>
              <a:cxnLst>
                <a:cxn ang="0">
                  <a:pos x="connsiteX0" y="connsiteY0"/>
                </a:cxn>
                <a:cxn ang="0">
                  <a:pos x="connsiteX1" y="connsiteY1"/>
                </a:cxn>
                <a:cxn ang="0">
                  <a:pos x="connsiteX2" y="connsiteY2"/>
                </a:cxn>
                <a:cxn ang="0">
                  <a:pos x="connsiteX3" y="connsiteY3"/>
                </a:cxn>
              </a:cxnLst>
              <a:rect l="l" t="t" r="r" b="b"/>
              <a:pathLst>
                <a:path w="87464" h="123245">
                  <a:moveTo>
                    <a:pt x="0" y="123245"/>
                  </a:moveTo>
                  <a:lnTo>
                    <a:pt x="87464" y="91440"/>
                  </a:lnTo>
                  <a:cubicBezTo>
                    <a:pt x="84814" y="64936"/>
                    <a:pt x="82163" y="23854"/>
                    <a:pt x="79513" y="11927"/>
                  </a:cubicBezTo>
                  <a:cubicBezTo>
                    <a:pt x="76863" y="0"/>
                    <a:pt x="71562" y="19878"/>
                    <a:pt x="71562" y="19878"/>
                  </a:cubicBez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6" name="Freeform 36"/>
            <p:cNvSpPr/>
            <p:nvPr/>
          </p:nvSpPr>
          <p:spPr>
            <a:xfrm>
              <a:off x="3739343" y="3916161"/>
              <a:ext cx="79375" cy="104775"/>
            </a:xfrm>
            <a:custGeom>
              <a:avLst/>
              <a:gdLst>
                <a:gd name="connsiteX0" fmla="*/ 0 w 79513"/>
                <a:gd name="connsiteY0" fmla="*/ 103367 h 103367"/>
                <a:gd name="connsiteX1" fmla="*/ 79513 w 79513"/>
                <a:gd name="connsiteY1" fmla="*/ 87464 h 103367"/>
                <a:gd name="connsiteX2" fmla="*/ 63611 w 79513"/>
                <a:gd name="connsiteY2" fmla="*/ 0 h 103367"/>
                <a:gd name="connsiteX3" fmla="*/ 63611 w 79513"/>
                <a:gd name="connsiteY3" fmla="*/ 0 h 103367"/>
              </a:gdLst>
              <a:ahLst/>
              <a:cxnLst>
                <a:cxn ang="0">
                  <a:pos x="connsiteX0" y="connsiteY0"/>
                </a:cxn>
                <a:cxn ang="0">
                  <a:pos x="connsiteX1" y="connsiteY1"/>
                </a:cxn>
                <a:cxn ang="0">
                  <a:pos x="connsiteX2" y="connsiteY2"/>
                </a:cxn>
                <a:cxn ang="0">
                  <a:pos x="connsiteX3" y="connsiteY3"/>
                </a:cxn>
              </a:cxnLst>
              <a:rect l="l" t="t" r="r" b="b"/>
              <a:pathLst>
                <a:path w="79513" h="103367">
                  <a:moveTo>
                    <a:pt x="0" y="103367"/>
                  </a:moveTo>
                  <a:lnTo>
                    <a:pt x="79513" y="87464"/>
                  </a:lnTo>
                  <a:lnTo>
                    <a:pt x="63611" y="0"/>
                  </a:lnTo>
                  <a:lnTo>
                    <a:pt x="63611"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7" name="Freeform 37"/>
            <p:cNvSpPr/>
            <p:nvPr/>
          </p:nvSpPr>
          <p:spPr>
            <a:xfrm>
              <a:off x="3834593" y="3955848"/>
              <a:ext cx="119062" cy="120650"/>
            </a:xfrm>
            <a:custGeom>
              <a:avLst/>
              <a:gdLst>
                <a:gd name="connsiteX0" fmla="*/ 0 w 119269"/>
                <a:gd name="connsiteY0" fmla="*/ 119270 h 119270"/>
                <a:gd name="connsiteX1" fmla="*/ 119269 w 119269"/>
                <a:gd name="connsiteY1" fmla="*/ 79513 h 119270"/>
                <a:gd name="connsiteX2" fmla="*/ 79513 w 119269"/>
                <a:gd name="connsiteY2" fmla="*/ 0 h 119270"/>
                <a:gd name="connsiteX3" fmla="*/ 79513 w 119269"/>
                <a:gd name="connsiteY3" fmla="*/ 0 h 119270"/>
              </a:gdLst>
              <a:ahLst/>
              <a:cxnLst>
                <a:cxn ang="0">
                  <a:pos x="connsiteX0" y="connsiteY0"/>
                </a:cxn>
                <a:cxn ang="0">
                  <a:pos x="connsiteX1" y="connsiteY1"/>
                </a:cxn>
                <a:cxn ang="0">
                  <a:pos x="connsiteX2" y="connsiteY2"/>
                </a:cxn>
                <a:cxn ang="0">
                  <a:pos x="connsiteX3" y="connsiteY3"/>
                </a:cxn>
              </a:cxnLst>
              <a:rect l="l" t="t" r="r" b="b"/>
              <a:pathLst>
                <a:path w="119269" h="119270">
                  <a:moveTo>
                    <a:pt x="0" y="119270"/>
                  </a:moveTo>
                  <a:lnTo>
                    <a:pt x="119269" y="79513"/>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sp>
          <p:nvSpPr>
            <p:cNvPr id="8" name="Freeform 38"/>
            <p:cNvSpPr/>
            <p:nvPr/>
          </p:nvSpPr>
          <p:spPr>
            <a:xfrm>
              <a:off x="3993343" y="4036811"/>
              <a:ext cx="95250" cy="127000"/>
            </a:xfrm>
            <a:custGeom>
              <a:avLst/>
              <a:gdLst>
                <a:gd name="connsiteX0" fmla="*/ 0 w 95416"/>
                <a:gd name="connsiteY0" fmla="*/ 127221 h 127221"/>
                <a:gd name="connsiteX1" fmla="*/ 95416 w 95416"/>
                <a:gd name="connsiteY1" fmla="*/ 95416 h 127221"/>
                <a:gd name="connsiteX2" fmla="*/ 79513 w 95416"/>
                <a:gd name="connsiteY2" fmla="*/ 0 h 127221"/>
                <a:gd name="connsiteX3" fmla="*/ 79513 w 95416"/>
                <a:gd name="connsiteY3" fmla="*/ 0 h 127221"/>
              </a:gdLst>
              <a:ahLst/>
              <a:cxnLst>
                <a:cxn ang="0">
                  <a:pos x="connsiteX0" y="connsiteY0"/>
                </a:cxn>
                <a:cxn ang="0">
                  <a:pos x="connsiteX1" y="connsiteY1"/>
                </a:cxn>
                <a:cxn ang="0">
                  <a:pos x="connsiteX2" y="connsiteY2"/>
                </a:cxn>
                <a:cxn ang="0">
                  <a:pos x="connsiteX3" y="connsiteY3"/>
                </a:cxn>
              </a:cxnLst>
              <a:rect l="l" t="t" r="r" b="b"/>
              <a:pathLst>
                <a:path w="95416" h="127221">
                  <a:moveTo>
                    <a:pt x="0" y="127221"/>
                  </a:moveTo>
                  <a:lnTo>
                    <a:pt x="95416" y="95416"/>
                  </a:lnTo>
                  <a:lnTo>
                    <a:pt x="79513" y="0"/>
                  </a:lnTo>
                  <a:lnTo>
                    <a:pt x="79513" y="0"/>
                  </a:lnTo>
                </a:path>
              </a:pathLst>
            </a:custGeom>
            <a:ln w="25400"/>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a:p>
          </p:txBody>
        </p:sp>
      </p:grpSp>
      <p:grpSp>
        <p:nvGrpSpPr>
          <p:cNvPr id="16" name="Group 49"/>
          <p:cNvGrpSpPr>
            <a:grpSpLocks/>
          </p:cNvGrpSpPr>
          <p:nvPr/>
        </p:nvGrpSpPr>
        <p:grpSpPr bwMode="auto">
          <a:xfrm>
            <a:off x="3060700" y="3822700"/>
            <a:ext cx="2357438" cy="738188"/>
            <a:chOff x="1928" y="2408"/>
            <a:chExt cx="1485" cy="465"/>
          </a:xfrm>
        </p:grpSpPr>
        <p:sp>
          <p:nvSpPr>
            <p:cNvPr id="5147" name="Freeform 26"/>
            <p:cNvSpPr>
              <a:spLocks noChangeArrowheads="1"/>
            </p:cNvSpPr>
            <p:nvPr/>
          </p:nvSpPr>
          <p:spPr bwMode="auto">
            <a:xfrm>
              <a:off x="1928" y="2418"/>
              <a:ext cx="1485" cy="455"/>
            </a:xfrm>
            <a:custGeom>
              <a:avLst/>
              <a:gdLst>
                <a:gd name="T0" fmla="*/ 0 w 1485"/>
                <a:gd name="T1" fmla="*/ 0 h 455"/>
                <a:gd name="T2" fmla="*/ 142981 w 1485"/>
                <a:gd name="T3" fmla="*/ 111467 h 455"/>
                <a:gd name="T4" fmla="*/ 389228 w 1485"/>
                <a:gd name="T5" fmla="*/ 254782 h 455"/>
                <a:gd name="T6" fmla="*/ 524266 w 1485"/>
                <a:gd name="T7" fmla="*/ 326440 h 455"/>
                <a:gd name="T8" fmla="*/ 643417 w 1485"/>
                <a:gd name="T9" fmla="*/ 374212 h 455"/>
                <a:gd name="T10" fmla="*/ 762568 w 1485"/>
                <a:gd name="T11" fmla="*/ 429945 h 455"/>
                <a:gd name="T12" fmla="*/ 865832 w 1485"/>
                <a:gd name="T13" fmla="*/ 477717 h 455"/>
                <a:gd name="T14" fmla="*/ 969097 w 1485"/>
                <a:gd name="T15" fmla="*/ 525488 h 455"/>
                <a:gd name="T16" fmla="*/ 1080305 w 1485"/>
                <a:gd name="T17" fmla="*/ 581222 h 455"/>
                <a:gd name="T18" fmla="*/ 1223287 w 1485"/>
                <a:gd name="T19" fmla="*/ 636955 h 455"/>
                <a:gd name="T20" fmla="*/ 1270946 w 1485"/>
                <a:gd name="T21" fmla="*/ 644917 h 455"/>
                <a:gd name="T22" fmla="*/ 1278890 w 1485"/>
                <a:gd name="T23" fmla="*/ 660841 h 4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85"/>
                <a:gd name="T37" fmla="*/ 0 h 455"/>
                <a:gd name="T38" fmla="*/ 1280160 w 1485"/>
                <a:gd name="T39" fmla="*/ 659959 h 4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85" h="455">
                  <a:moveTo>
                    <a:pt x="1485" y="0"/>
                  </a:moveTo>
                  <a:lnTo>
                    <a:pt x="1129" y="82"/>
                  </a:lnTo>
                  <a:lnTo>
                    <a:pt x="832" y="160"/>
                  </a:lnTo>
                  <a:lnTo>
                    <a:pt x="607" y="220"/>
                  </a:lnTo>
                  <a:lnTo>
                    <a:pt x="400" y="275"/>
                  </a:lnTo>
                  <a:lnTo>
                    <a:pt x="325" y="310"/>
                  </a:lnTo>
                  <a:lnTo>
                    <a:pt x="260" y="340"/>
                  </a:lnTo>
                  <a:lnTo>
                    <a:pt x="195" y="370"/>
                  </a:lnTo>
                  <a:lnTo>
                    <a:pt x="125" y="405"/>
                  </a:lnTo>
                  <a:lnTo>
                    <a:pt x="35" y="440"/>
                  </a:lnTo>
                  <a:lnTo>
                    <a:pt x="5" y="445"/>
                  </a:lnTo>
                  <a:lnTo>
                    <a:pt x="0" y="455"/>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48" name="Freeform 33"/>
            <p:cNvSpPr>
              <a:spLocks noChangeArrowheads="1"/>
            </p:cNvSpPr>
            <p:nvPr/>
          </p:nvSpPr>
          <p:spPr bwMode="auto">
            <a:xfrm rot="1063394" flipH="1">
              <a:off x="3256" y="2408"/>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49" name="Freeform 36"/>
            <p:cNvSpPr>
              <a:spLocks noChangeArrowheads="1"/>
            </p:cNvSpPr>
            <p:nvPr/>
          </p:nvSpPr>
          <p:spPr bwMode="auto">
            <a:xfrm flipH="1">
              <a:off x="2404" y="2620"/>
              <a:ext cx="50" cy="66"/>
            </a:xfrm>
            <a:custGeom>
              <a:avLst/>
              <a:gdLst>
                <a:gd name="T0" fmla="*/ 0 w 79513"/>
                <a:gd name="T1" fmla="*/ 0 h 103367"/>
                <a:gd name="T2" fmla="*/ 0 w 79513"/>
                <a:gd name="T3" fmla="*/ 0 h 103367"/>
                <a:gd name="T4" fmla="*/ 0 w 79513"/>
                <a:gd name="T5" fmla="*/ 0 h 103367"/>
                <a:gd name="T6" fmla="*/ 0 w 79513"/>
                <a:gd name="T7" fmla="*/ 0 h 103367"/>
                <a:gd name="T8" fmla="*/ 0 60000 65536"/>
                <a:gd name="T9" fmla="*/ 0 60000 65536"/>
                <a:gd name="T10" fmla="*/ 0 60000 65536"/>
                <a:gd name="T11" fmla="*/ 0 60000 65536"/>
                <a:gd name="T12" fmla="*/ 0 w 79513"/>
                <a:gd name="T13" fmla="*/ 0 h 103367"/>
                <a:gd name="T14" fmla="*/ 79513 w 79513"/>
                <a:gd name="T15" fmla="*/ 103367 h 103367"/>
              </a:gdLst>
              <a:ahLst/>
              <a:cxnLst>
                <a:cxn ang="T8">
                  <a:pos x="T0" y="T1"/>
                </a:cxn>
                <a:cxn ang="T9">
                  <a:pos x="T2" y="T3"/>
                </a:cxn>
                <a:cxn ang="T10">
                  <a:pos x="T4" y="T5"/>
                </a:cxn>
                <a:cxn ang="T11">
                  <a:pos x="T6" y="T7"/>
                </a:cxn>
              </a:cxnLst>
              <a:rect l="T12" t="T13" r="T14" b="T15"/>
              <a:pathLst>
                <a:path w="79513" h="103367">
                  <a:moveTo>
                    <a:pt x="0" y="103367"/>
                  </a:moveTo>
                  <a:lnTo>
                    <a:pt x="79513" y="87464"/>
                  </a:lnTo>
                  <a:lnTo>
                    <a:pt x="63611"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50" name="Freeform 37"/>
            <p:cNvSpPr>
              <a:spLocks noChangeArrowheads="1"/>
            </p:cNvSpPr>
            <p:nvPr/>
          </p:nvSpPr>
          <p:spPr bwMode="auto">
            <a:xfrm flipH="1">
              <a:off x="2252" y="2677"/>
              <a:ext cx="75" cy="76"/>
            </a:xfrm>
            <a:custGeom>
              <a:avLst/>
              <a:gdLst>
                <a:gd name="T0" fmla="*/ 0 w 119269"/>
                <a:gd name="T1" fmla="*/ 0 h 119270"/>
                <a:gd name="T2" fmla="*/ 0 w 119269"/>
                <a:gd name="T3" fmla="*/ 0 h 119270"/>
                <a:gd name="T4" fmla="*/ 0 w 119269"/>
                <a:gd name="T5" fmla="*/ 0 h 119270"/>
                <a:gd name="T6" fmla="*/ 0 w 119269"/>
                <a:gd name="T7" fmla="*/ 0 h 119270"/>
                <a:gd name="T8" fmla="*/ 0 60000 65536"/>
                <a:gd name="T9" fmla="*/ 0 60000 65536"/>
                <a:gd name="T10" fmla="*/ 0 60000 65536"/>
                <a:gd name="T11" fmla="*/ 0 60000 65536"/>
                <a:gd name="T12" fmla="*/ 0 w 119269"/>
                <a:gd name="T13" fmla="*/ 0 h 119270"/>
                <a:gd name="T14" fmla="*/ 119269 w 119269"/>
                <a:gd name="T15" fmla="*/ 119270 h 119270"/>
              </a:gdLst>
              <a:ahLst/>
              <a:cxnLst>
                <a:cxn ang="T8">
                  <a:pos x="T0" y="T1"/>
                </a:cxn>
                <a:cxn ang="T9">
                  <a:pos x="T2" y="T3"/>
                </a:cxn>
                <a:cxn ang="T10">
                  <a:pos x="T4" y="T5"/>
                </a:cxn>
                <a:cxn ang="T11">
                  <a:pos x="T6" y="T7"/>
                </a:cxn>
              </a:cxnLst>
              <a:rect l="T12" t="T13" r="T14" b="T15"/>
              <a:pathLst>
                <a:path w="119269" h="119270">
                  <a:moveTo>
                    <a:pt x="0" y="119270"/>
                  </a:moveTo>
                  <a:lnTo>
                    <a:pt x="119269" y="79513"/>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51" name="Freeform 38"/>
            <p:cNvSpPr>
              <a:spLocks noChangeArrowheads="1"/>
            </p:cNvSpPr>
            <p:nvPr/>
          </p:nvSpPr>
          <p:spPr bwMode="auto">
            <a:xfrm flipH="1">
              <a:off x="2093" y="2753"/>
              <a:ext cx="60" cy="80"/>
            </a:xfrm>
            <a:custGeom>
              <a:avLst/>
              <a:gdLst>
                <a:gd name="T0" fmla="*/ 0 w 95416"/>
                <a:gd name="T1" fmla="*/ 0 h 127221"/>
                <a:gd name="T2" fmla="*/ 0 w 95416"/>
                <a:gd name="T3" fmla="*/ 0 h 127221"/>
                <a:gd name="T4" fmla="*/ 0 w 95416"/>
                <a:gd name="T5" fmla="*/ 0 h 127221"/>
                <a:gd name="T6" fmla="*/ 0 w 95416"/>
                <a:gd name="T7" fmla="*/ 0 h 127221"/>
                <a:gd name="T8" fmla="*/ 0 60000 65536"/>
                <a:gd name="T9" fmla="*/ 0 60000 65536"/>
                <a:gd name="T10" fmla="*/ 0 60000 65536"/>
                <a:gd name="T11" fmla="*/ 0 60000 65536"/>
                <a:gd name="T12" fmla="*/ 0 w 95416"/>
                <a:gd name="T13" fmla="*/ 0 h 127221"/>
                <a:gd name="T14" fmla="*/ 95416 w 95416"/>
                <a:gd name="T15" fmla="*/ 127221 h 127221"/>
              </a:gdLst>
              <a:ahLst/>
              <a:cxnLst>
                <a:cxn ang="T8">
                  <a:pos x="T0" y="T1"/>
                </a:cxn>
                <a:cxn ang="T9">
                  <a:pos x="T2" y="T3"/>
                </a:cxn>
                <a:cxn ang="T10">
                  <a:pos x="T4" y="T5"/>
                </a:cxn>
                <a:cxn ang="T11">
                  <a:pos x="T6" y="T7"/>
                </a:cxn>
              </a:cxnLst>
              <a:rect l="T12" t="T13" r="T14" b="T15"/>
              <a:pathLst>
                <a:path w="95416" h="127221">
                  <a:moveTo>
                    <a:pt x="0" y="127221"/>
                  </a:moveTo>
                  <a:lnTo>
                    <a:pt x="95416" y="95416"/>
                  </a:lnTo>
                  <a:lnTo>
                    <a:pt x="79513" y="0"/>
                  </a:ln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52" name="Freeform 33"/>
            <p:cNvSpPr>
              <a:spLocks noChangeArrowheads="1"/>
            </p:cNvSpPr>
            <p:nvPr/>
          </p:nvSpPr>
          <p:spPr bwMode="auto">
            <a:xfrm rot="1063394" flipH="1">
              <a:off x="3001" y="2463"/>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53" name="Freeform 33"/>
            <p:cNvSpPr>
              <a:spLocks noChangeArrowheads="1"/>
            </p:cNvSpPr>
            <p:nvPr/>
          </p:nvSpPr>
          <p:spPr bwMode="auto">
            <a:xfrm rot="1063394" flipH="1">
              <a:off x="2743" y="2529"/>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sp>
          <p:nvSpPr>
            <p:cNvPr id="5154" name="Freeform 33"/>
            <p:cNvSpPr>
              <a:spLocks noChangeArrowheads="1"/>
            </p:cNvSpPr>
            <p:nvPr/>
          </p:nvSpPr>
          <p:spPr bwMode="auto">
            <a:xfrm rot="1063394" flipH="1">
              <a:off x="2575" y="2578"/>
              <a:ext cx="53" cy="68"/>
            </a:xfrm>
            <a:custGeom>
              <a:avLst/>
              <a:gdLst>
                <a:gd name="T0" fmla="*/ 0 w 79512"/>
                <a:gd name="T1" fmla="*/ 0 h 95416"/>
                <a:gd name="T2" fmla="*/ 0 w 79512"/>
                <a:gd name="T3" fmla="*/ 0 h 95416"/>
                <a:gd name="T4" fmla="*/ 0 w 79512"/>
                <a:gd name="T5" fmla="*/ 0 h 95416"/>
                <a:gd name="T6" fmla="*/ 0 w 79512"/>
                <a:gd name="T7" fmla="*/ 0 h 95416"/>
                <a:gd name="T8" fmla="*/ 0 60000 65536"/>
                <a:gd name="T9" fmla="*/ 0 60000 65536"/>
                <a:gd name="T10" fmla="*/ 0 60000 65536"/>
                <a:gd name="T11" fmla="*/ 0 60000 65536"/>
                <a:gd name="T12" fmla="*/ 0 w 79512"/>
                <a:gd name="T13" fmla="*/ 0 h 95416"/>
                <a:gd name="T14" fmla="*/ 79512 w 79512"/>
                <a:gd name="T15" fmla="*/ 95416 h 95416"/>
              </a:gdLst>
              <a:ahLst/>
              <a:cxnLst>
                <a:cxn ang="T8">
                  <a:pos x="T0" y="T1"/>
                </a:cxn>
                <a:cxn ang="T9">
                  <a:pos x="T2" y="T3"/>
                </a:cxn>
                <a:cxn ang="T10">
                  <a:pos x="T4" y="T5"/>
                </a:cxn>
                <a:cxn ang="T11">
                  <a:pos x="T6" y="T7"/>
                </a:cxn>
              </a:cxnLst>
              <a:rect l="T12" t="T13" r="T14" b="T15"/>
              <a:pathLst>
                <a:path w="79512" h="95416">
                  <a:moveTo>
                    <a:pt x="0" y="95416"/>
                  </a:moveTo>
                  <a:lnTo>
                    <a:pt x="71561" y="79513"/>
                  </a:lnTo>
                  <a:cubicBezTo>
                    <a:pt x="79512" y="63610"/>
                    <a:pt x="47707" y="0"/>
                    <a:pt x="47707" y="0"/>
                  </a:cubicBezTo>
                </a:path>
              </a:pathLst>
            </a:cu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rot="10800000" anchor="ctr"/>
            <a:lstStyle/>
            <a:p>
              <a:endParaRPr lang="en-US"/>
            </a:p>
          </p:txBody>
        </p:sp>
      </p:grpSp>
      <p:graphicFrame>
        <p:nvGraphicFramePr>
          <p:cNvPr id="15418" name="Object 35"/>
          <p:cNvGraphicFramePr>
            <a:graphicFrameLocks noChangeAspect="1"/>
          </p:cNvGraphicFramePr>
          <p:nvPr/>
        </p:nvGraphicFramePr>
        <p:xfrm>
          <a:off x="685800" y="4267200"/>
          <a:ext cx="608013" cy="560388"/>
        </p:xfrm>
        <a:graphic>
          <a:graphicData uri="http://schemas.openxmlformats.org/presentationml/2006/ole">
            <mc:AlternateContent xmlns:mc="http://schemas.openxmlformats.org/markup-compatibility/2006">
              <mc:Choice xmlns:v="urn:schemas-microsoft-com:vml" Requires="v">
                <p:oleObj spid="_x0000_s5195" name="Equation" r:id="rId12" imgW="190440" imgH="228600" progId="Equation.DSMT4">
                  <p:embed/>
                </p:oleObj>
              </mc:Choice>
              <mc:Fallback>
                <p:oleObj name="Equation" r:id="rId12" imgW="190440" imgH="228600" progId="Equation.DSMT4">
                  <p:embed/>
                  <p:pic>
                    <p:nvPicPr>
                      <p:cNvPr id="0" name="Object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0" y="42672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15419" name="Object 35"/>
          <p:cNvGraphicFramePr>
            <a:graphicFrameLocks noChangeAspect="1"/>
          </p:cNvGraphicFramePr>
          <p:nvPr/>
        </p:nvGraphicFramePr>
        <p:xfrm>
          <a:off x="2819400" y="5943600"/>
          <a:ext cx="608013" cy="560388"/>
        </p:xfrm>
        <a:graphic>
          <a:graphicData uri="http://schemas.openxmlformats.org/presentationml/2006/ole">
            <mc:AlternateContent xmlns:mc="http://schemas.openxmlformats.org/markup-compatibility/2006">
              <mc:Choice xmlns:v="urn:schemas-microsoft-com:vml" Requires="v">
                <p:oleObj spid="_x0000_s5196" name="Equation" r:id="rId14" imgW="190440" imgH="228600" progId="Equation.DSMT4">
                  <p:embed/>
                </p:oleObj>
              </mc:Choice>
              <mc:Fallback>
                <p:oleObj name="Equation" r:id="rId14" imgW="190440" imgH="228600" progId="Equation.DSMT4">
                  <p:embed/>
                  <p:pic>
                    <p:nvPicPr>
                      <p:cNvPr id="0" name="Object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5943600"/>
                        <a:ext cx="608013"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cxnSp>
        <p:nvCxnSpPr>
          <p:cNvPr id="17" name="Straight Connector 72"/>
          <p:cNvCxnSpPr/>
          <p:nvPr/>
        </p:nvCxnSpPr>
        <p:spPr>
          <a:xfrm rot="5400000">
            <a:off x="2365375" y="5254625"/>
            <a:ext cx="136525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1"/>
          <p:cNvCxnSpPr>
            <a:cxnSpLocks noChangeShapeType="1"/>
          </p:cNvCxnSpPr>
          <p:nvPr/>
        </p:nvCxnSpPr>
        <p:spPr bwMode="auto">
          <a:xfrm>
            <a:off x="1222375" y="4552950"/>
            <a:ext cx="1825625"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cxnSp>
      <p:sp>
        <p:nvSpPr>
          <p:cNvPr id="15422" name="Freeform 62"/>
          <p:cNvSpPr>
            <a:spLocks/>
          </p:cNvSpPr>
          <p:nvPr/>
        </p:nvSpPr>
        <p:spPr bwMode="auto">
          <a:xfrm>
            <a:off x="2303463" y="3405188"/>
            <a:ext cx="3089275" cy="1774825"/>
          </a:xfrm>
          <a:custGeom>
            <a:avLst/>
            <a:gdLst>
              <a:gd name="T0" fmla="*/ 2147483647 w 1946"/>
              <a:gd name="T1" fmla="*/ 2147483647 h 1118"/>
              <a:gd name="T2" fmla="*/ 2147483647 w 1946"/>
              <a:gd name="T3" fmla="*/ 2147483647 h 1118"/>
              <a:gd name="T4" fmla="*/ 2147483647 w 1946"/>
              <a:gd name="T5" fmla="*/ 2147483647 h 1118"/>
              <a:gd name="T6" fmla="*/ 2147483647 w 1946"/>
              <a:gd name="T7" fmla="*/ 2147483647 h 1118"/>
              <a:gd name="T8" fmla="*/ 2147483647 w 1946"/>
              <a:gd name="T9" fmla="*/ 2147483647 h 1118"/>
              <a:gd name="T10" fmla="*/ 2147483647 w 1946"/>
              <a:gd name="T11" fmla="*/ 2147483647 h 1118"/>
              <a:gd name="T12" fmla="*/ 2147483647 w 1946"/>
              <a:gd name="T13" fmla="*/ 2147483647 h 1118"/>
              <a:gd name="T14" fmla="*/ 2147483647 w 1946"/>
              <a:gd name="T15" fmla="*/ 2147483647 h 1118"/>
              <a:gd name="T16" fmla="*/ 2147483647 w 1946"/>
              <a:gd name="T17" fmla="*/ 2147483647 h 1118"/>
              <a:gd name="T18" fmla="*/ 2147483647 w 1946"/>
              <a:gd name="T19" fmla="*/ 2147483647 h 1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46"/>
              <a:gd name="T31" fmla="*/ 0 h 1118"/>
              <a:gd name="T32" fmla="*/ 1946 w 1946"/>
              <a:gd name="T33" fmla="*/ 1118 h 1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46" h="1118">
                <a:moveTo>
                  <a:pt x="1758" y="44"/>
                </a:moveTo>
                <a:cubicBezTo>
                  <a:pt x="1774" y="38"/>
                  <a:pt x="1827" y="2"/>
                  <a:pt x="1855" y="9"/>
                </a:cubicBezTo>
                <a:cubicBezTo>
                  <a:pt x="1883" y="16"/>
                  <a:pt x="1946" y="0"/>
                  <a:pt x="1924" y="84"/>
                </a:cubicBezTo>
                <a:cubicBezTo>
                  <a:pt x="1902" y="168"/>
                  <a:pt x="1815" y="374"/>
                  <a:pt x="1720" y="513"/>
                </a:cubicBezTo>
                <a:cubicBezTo>
                  <a:pt x="1625" y="652"/>
                  <a:pt x="1531" y="819"/>
                  <a:pt x="1355" y="917"/>
                </a:cubicBezTo>
                <a:cubicBezTo>
                  <a:pt x="1179" y="1015"/>
                  <a:pt x="874" y="1090"/>
                  <a:pt x="664" y="1104"/>
                </a:cubicBezTo>
                <a:cubicBezTo>
                  <a:pt x="454" y="1118"/>
                  <a:pt x="194" y="1043"/>
                  <a:pt x="97" y="999"/>
                </a:cubicBezTo>
                <a:cubicBezTo>
                  <a:pt x="0" y="955"/>
                  <a:pt x="56" y="877"/>
                  <a:pt x="79" y="840"/>
                </a:cubicBezTo>
                <a:cubicBezTo>
                  <a:pt x="102" y="803"/>
                  <a:pt x="184" y="793"/>
                  <a:pt x="235" y="777"/>
                </a:cubicBezTo>
                <a:cubicBezTo>
                  <a:pt x="286" y="761"/>
                  <a:pt x="354" y="751"/>
                  <a:pt x="385" y="744"/>
                </a:cubicBezTo>
              </a:path>
            </a:pathLst>
          </a:custGeom>
          <a:noFill/>
          <a:ln w="31750">
            <a:solidFill>
              <a:srgbClr val="00800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15423" name="Object 34"/>
          <p:cNvGraphicFramePr>
            <a:graphicFrameLocks noChangeAspect="1"/>
          </p:cNvGraphicFramePr>
          <p:nvPr/>
        </p:nvGraphicFramePr>
        <p:xfrm>
          <a:off x="2667000" y="4267200"/>
          <a:ext cx="411163" cy="241300"/>
        </p:xfrm>
        <a:graphic>
          <a:graphicData uri="http://schemas.openxmlformats.org/presentationml/2006/ole">
            <mc:AlternateContent xmlns:mc="http://schemas.openxmlformats.org/markup-compatibility/2006">
              <mc:Choice xmlns:v="urn:schemas-microsoft-com:vml" Requires="v">
                <p:oleObj spid="_x0000_s5197" name="Equation" r:id="rId16" imgW="139680" imgH="164880" progId="Equation.DSMT4">
                  <p:embed/>
                </p:oleObj>
              </mc:Choice>
              <mc:Fallback>
                <p:oleObj name="Equation" r:id="rId16" imgW="139680" imgH="164880" progId="Equation.DSMT4">
                  <p:embed/>
                  <p:pic>
                    <p:nvPicPr>
                      <p:cNvPr id="0" name="Object 3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67000" y="4267200"/>
                        <a:ext cx="411163" cy="24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4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41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4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4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22" grpId="0" animBg="1"/>
    </p:bldLst>
  </p:timing>
</p:sld>
</file>

<file path=ppt/theme/theme1.xml><?xml version="1.0" encoding="utf-8"?>
<a:theme xmlns:a="http://schemas.openxmlformats.org/drawingml/2006/main" name="1_graph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234</Words>
  <Application>Microsoft Macintosh PowerPoint</Application>
  <PresentationFormat>On-screen Show (4:3)</PresentationFormat>
  <Paragraphs>12</Paragraphs>
  <Slides>4</Slides>
  <Notes>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4</vt:i4>
      </vt:variant>
    </vt:vector>
  </HeadingPairs>
  <TitlesOfParts>
    <vt:vector size="10" baseType="lpstr">
      <vt:lpstr>Arial</vt:lpstr>
      <vt:lpstr>Calibri</vt:lpstr>
      <vt:lpstr>Times New Roman</vt:lpstr>
      <vt:lpstr>1_graph1</vt:lpstr>
      <vt:lpstr>MathType 6.0 Equation</vt:lpstr>
      <vt:lpstr>MathType 5.0 Equation</vt:lpstr>
      <vt:lpstr>PowerPoint Presentation</vt:lpstr>
      <vt:lpstr>PowerPoint Presentation</vt:lpstr>
      <vt:lpstr>PowerPoint Presentation</vt:lpstr>
      <vt:lpstr>PowerPoint Presentation</vt:lpstr>
    </vt:vector>
  </TitlesOfParts>
  <Company>Navigant Consulting,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Casey Mulligan</dc:creator>
  <cp:lastModifiedBy>Casey Mulligan</cp:lastModifiedBy>
  <cp:revision>21</cp:revision>
  <dcterms:created xsi:type="dcterms:W3CDTF">2009-11-10T16:19:23Z</dcterms:created>
  <dcterms:modified xsi:type="dcterms:W3CDTF">2017-06-24T01:38:07Z</dcterms:modified>
</cp:coreProperties>
</file>